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
  </p:notesMasterIdLst>
  <p:handoutMasterIdLst>
    <p:handoutMasterId r:id="rId7"/>
  </p:handoutMasterIdLst>
  <p:sldIdLst>
    <p:sldId id="274"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7522D3-873A-5A39-A6FB-64B385A0EEA4}" name="Matthew Downey (GOV)" initials="MD(" userId="S::mbdowne@uwe.nsa.gov::60f54152-619b-4a4d-b68e-ea5b933d55eb" providerId="AD"/>
  <p188:author id="{8B3924E6-AD4D-55E8-724B-7EDD4C76287B}" name="Jade Stewart (GOV)" initials="JS(" userId="S::jgstewa@uwe.nsa.gov::c50a2f63-5aa1-40c5-ac8c-a4cbd36a44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F1FB7-A26A-4A8B-82C6-BCA0A8D599EE}" v="2" dt="2023-11-29T14:56:27.720"/>
    <p1510:client id="{9815B462-53CF-4822-BC68-E3420A76FE4F}" v="2" dt="2023-11-29T19:05:49.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30" autoAdjust="0"/>
    <p:restoredTop sz="94660"/>
  </p:normalViewPr>
  <p:slideViewPr>
    <p:cSldViewPr snapToGrid="0">
      <p:cViewPr varScale="1">
        <p:scale>
          <a:sx n="111" d="100"/>
          <a:sy n="111" d="100"/>
        </p:scale>
        <p:origin x="1228" y="-636"/>
      </p:cViewPr>
      <p:guideLst>
        <p:guide orient="horz" pos="2160"/>
        <p:guide pos="6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88183250999686"/>
          <c:y val="7.9589524422112715E-2"/>
          <c:w val="0.54776361979193122"/>
          <c:h val="0.74967592380778092"/>
        </c:manualLayout>
      </c:layout>
      <c:pieChart>
        <c:varyColors val="1"/>
        <c:ser>
          <c:idx val="0"/>
          <c:order val="0"/>
          <c:tx>
            <c:strRef>
              <c:f>Sheet1!$B$1</c:f>
              <c:strCache>
                <c:ptCount val="1"/>
                <c:pt idx="0">
                  <c:v>Column1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073-2F45-BC9F-325A1C80B45A}"/>
              </c:ext>
            </c:extLst>
          </c:dPt>
          <c:dPt>
            <c:idx val="1"/>
            <c:bubble3D val="0"/>
            <c:spPr>
              <a:solidFill>
                <a:schemeClr val="tx2"/>
              </a:solidFill>
              <a:ln w="19050">
                <a:noFill/>
              </a:ln>
              <a:effectLst/>
            </c:spPr>
            <c:extLst>
              <c:ext xmlns:c16="http://schemas.microsoft.com/office/drawing/2014/chart" uri="{C3380CC4-5D6E-409C-BE32-E72D297353CC}">
                <c16:uniqueId val="{00000003-E073-2F45-BC9F-325A1C80B45A}"/>
              </c:ext>
            </c:extLst>
          </c:dPt>
          <c:dLbls>
            <c:dLbl>
              <c:idx val="0"/>
              <c:layout>
                <c:manualLayout>
                  <c:x val="-7.1267311656833851E-2"/>
                  <c:y val="9.1318444267447021E-3"/>
                </c:manualLayout>
              </c:layout>
              <c:tx>
                <c:rich>
                  <a:bodyPr rot="0" spcFirstLastPara="1" vertOverflow="ellipsis" vert="horz" wrap="square" lIns="38100" tIns="19050" rIns="38100" bIns="19050" anchor="ctr" anchorCtr="1">
                    <a:noAutofit/>
                  </a:bodyPr>
                  <a:lstStyle/>
                  <a:p>
                    <a:pPr>
                      <a:defRPr sz="1197" b="0" i="0" u="none" strike="noStrike" kern="1200" baseline="0">
                        <a:solidFill>
                          <a:srgbClr val="000000"/>
                        </a:solidFill>
                        <a:latin typeface="+mn-lt"/>
                        <a:ea typeface="+mn-ea"/>
                        <a:cs typeface="+mn-cs"/>
                      </a:defRPr>
                    </a:pPr>
                    <a:fld id="{485D7BF7-A73C-4F43-9261-5EC4DE5A75B3}" type="CATEGORYNAME">
                      <a:rPr lang="en-US" sz="1200">
                        <a:solidFill>
                          <a:schemeClr val="bg1"/>
                        </a:solidFill>
                        <a:latin typeface="Arial" panose="020B0604020202020204" pitchFamily="34" charset="0"/>
                        <a:cs typeface="Arial" panose="020B0604020202020204" pitchFamily="34" charset="0"/>
                      </a:rPr>
                      <a:pPr>
                        <a:defRPr>
                          <a:solidFill>
                            <a:srgbClr val="000000"/>
                          </a:solidFill>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9385996041263232"/>
                      <c:h val="0.23012836039561893"/>
                    </c:manualLayout>
                  </c15:layout>
                  <c15:dlblFieldTable/>
                  <c15:showDataLabelsRange val="0"/>
                </c:ext>
                <c:ext xmlns:c16="http://schemas.microsoft.com/office/drawing/2014/chart" uri="{C3380CC4-5D6E-409C-BE32-E72D297353CC}">
                  <c16:uniqueId val="{00000001-E073-2F45-BC9F-325A1C80B45A}"/>
                </c:ext>
              </c:extLst>
            </c:dLbl>
            <c:dLbl>
              <c:idx val="1"/>
              <c:layout>
                <c:manualLayout>
                  <c:x val="0.17867512519287285"/>
                  <c:y val="2.638072054277228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fld id="{EB52DA45-CCD2-4219-8DEA-7E716C9EBAE0}" type="CATEGORYNAME">
                      <a:rPr lang="en-US" sz="1200" smtClean="0">
                        <a:solidFill>
                          <a:schemeClr val="bg1"/>
                        </a:solidFill>
                        <a:latin typeface="Arial" panose="020B0604020202020204" pitchFamily="34" charset="0"/>
                        <a:cs typeface="Arial" panose="020B0604020202020204" pitchFamily="34" charset="0"/>
                      </a:rPr>
                      <a:pPr>
                        <a:defRPr sz="1100">
                          <a:solidFill>
                            <a:srgbClr val="000000"/>
                          </a:solidFill>
                          <a:latin typeface="Arial" panose="020B0604020202020204" pitchFamily="34" charset="0"/>
                          <a:cs typeface="Arial" panose="020B0604020202020204" pitchFamily="34" charset="0"/>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73-2F45-BC9F-325A1C80B4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Network Device</c:v>
                </c:pt>
                <c:pt idx="1">
                  <c:v>APP</c:v>
                </c:pt>
              </c:strCache>
            </c:strRef>
          </c:cat>
          <c:val>
            <c:numRef>
              <c:f>Sheet1!$B$2:$B$3</c:f>
              <c:numCache>
                <c:formatCode>General</c:formatCode>
                <c:ptCount val="2"/>
                <c:pt idx="0">
                  <c:v>12</c:v>
                </c:pt>
                <c:pt idx="1">
                  <c:v>12</c:v>
                </c:pt>
              </c:numCache>
            </c:numRef>
          </c:val>
          <c:extLst>
            <c:ext xmlns:c16="http://schemas.microsoft.com/office/drawing/2014/chart" uri="{C3380CC4-5D6E-409C-BE32-E72D297353CC}">
              <c16:uniqueId val="{0000000E-E073-2F45-BC9F-325A1C80B45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74C538A-D0E1-46CB-B7D5-69696712F22B}" type="datetimeFigureOut">
              <a:rPr lang="en-US" smtClean="0"/>
              <a:t>11/29/2023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73552E-B1FD-4A82-8241-71054EA4CAFB}" type="slidenum">
              <a:rPr lang="en-US" smtClean="0"/>
              <a:t>‹#›</a:t>
            </a:fld>
            <a:endParaRPr lang="en-US"/>
          </a:p>
        </p:txBody>
      </p:sp>
    </p:spTree>
    <p:extLst>
      <p:ext uri="{BB962C8B-B14F-4D97-AF65-F5344CB8AC3E}">
        <p14:creationId xmlns:p14="http://schemas.microsoft.com/office/powerpoint/2010/main" val="7864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54091AB-E703-481E-85F5-0E67D2F4389D}" type="datetimeFigureOut">
              <a:rPr lang="en-US" smtClean="0"/>
              <a:t>11/29/2023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ECD7266-4015-40F0-9480-C23398064725}" type="slidenum">
              <a:rPr lang="en-US" smtClean="0"/>
              <a:t>‹#›</a:t>
            </a:fld>
            <a:endParaRPr lang="en-US"/>
          </a:p>
        </p:txBody>
      </p:sp>
    </p:spTree>
    <p:extLst>
      <p:ext uri="{BB962C8B-B14F-4D97-AF65-F5344CB8AC3E}">
        <p14:creationId xmlns:p14="http://schemas.microsoft.com/office/powerpoint/2010/main" val="197035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CD7266-4015-40F0-9480-C23398064725}" type="slidenum">
              <a:rPr lang="en-US" smtClean="0"/>
              <a:t>1</a:t>
            </a:fld>
            <a:endParaRPr lang="en-US"/>
          </a:p>
        </p:txBody>
      </p:sp>
    </p:spTree>
    <p:extLst>
      <p:ext uri="{BB962C8B-B14F-4D97-AF65-F5344CB8AC3E}">
        <p14:creationId xmlns:p14="http://schemas.microsoft.com/office/powerpoint/2010/main" val="12175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4" y="-6091"/>
            <a:ext cx="12213649" cy="6870178"/>
          </a:xfrm>
          <a:prstGeom prst="rect">
            <a:avLst/>
          </a:prstGeom>
        </p:spPr>
      </p:pic>
      <p:sp>
        <p:nvSpPr>
          <p:cNvPr id="11" name="Text Placeholder 10"/>
          <p:cNvSpPr>
            <a:spLocks noGrp="1"/>
          </p:cNvSpPr>
          <p:nvPr>
            <p:ph type="body" sz="quarter" idx="10" hasCustomPrompt="1"/>
          </p:nvPr>
        </p:nvSpPr>
        <p:spPr>
          <a:xfrm>
            <a:off x="3818731" y="9960"/>
            <a:ext cx="4554538" cy="215482"/>
          </a:xfrm>
          <a:prstGeom prst="rect">
            <a:avLst/>
          </a:prstGeom>
        </p:spPr>
        <p:txBody>
          <a:bodyPr anchor="ctr"/>
          <a:lstStyle>
            <a:lvl1pPr marL="0" indent="0" algn="ctr">
              <a:buNone/>
              <a:defRPr lang="en-US" sz="800" kern="1200" cap="all" baseline="0" dirty="0">
                <a:solidFill>
                  <a:schemeClr val="accent3">
                    <a:alpha val="50000"/>
                  </a:schemeClr>
                </a:solidFill>
                <a:latin typeface="Arial Narrow" panose="020B0606020202030204" pitchFamily="34" charset="0"/>
                <a:ea typeface="+mn-ea"/>
                <a:cs typeface="+mn-cs"/>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12" name="Text Placeholder 10"/>
          <p:cNvSpPr>
            <a:spLocks noGrp="1"/>
          </p:cNvSpPr>
          <p:nvPr>
            <p:ph type="body" sz="quarter" idx="11" hasCustomPrompt="1"/>
          </p:nvPr>
        </p:nvSpPr>
        <p:spPr>
          <a:xfrm>
            <a:off x="3818731" y="6633993"/>
            <a:ext cx="4554538" cy="215482"/>
          </a:xfrm>
          <a:prstGeom prst="rect">
            <a:avLst/>
          </a:prstGeom>
        </p:spPr>
        <p:txBody>
          <a:bodyPr anchor="ctr"/>
          <a:lstStyle>
            <a:lvl1pPr marL="0" indent="0" algn="ctr">
              <a:buNone/>
              <a:defRPr lang="en-US" sz="800" kern="1200" cap="all" baseline="0" dirty="0">
                <a:solidFill>
                  <a:schemeClr val="accent3">
                    <a:alpha val="50000"/>
                  </a:schemeClr>
                </a:solidFill>
                <a:latin typeface="Arial Narrow" panose="020B0606020202030204" pitchFamily="34" charset="0"/>
                <a:ea typeface="+mn-ea"/>
                <a:cs typeface="+mn-cs"/>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13" name="Text Placeholder 10"/>
          <p:cNvSpPr>
            <a:spLocks noGrp="1"/>
          </p:cNvSpPr>
          <p:nvPr>
            <p:ph type="body" sz="quarter" idx="12" hasCustomPrompt="1"/>
          </p:nvPr>
        </p:nvSpPr>
        <p:spPr>
          <a:xfrm>
            <a:off x="1453666" y="2445036"/>
            <a:ext cx="8185348" cy="1348158"/>
          </a:xfrm>
          <a:prstGeom prst="rect">
            <a:avLst/>
          </a:prstGeom>
        </p:spPr>
        <p:txBody>
          <a:bodyPr lIns="91440" tIns="0" rIns="0" bIns="0" anchor="b"/>
          <a:lstStyle>
            <a:lvl1pPr marL="0" indent="0" algn="l">
              <a:lnSpc>
                <a:spcPts val="5000"/>
              </a:lnSpc>
              <a:spcBef>
                <a:spcPts val="0"/>
              </a:spcBef>
              <a:buNone/>
              <a:defRPr sz="5000" b="1" cap="none" baseline="0">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0800000" scaled="1"/>
                  <a:tileRect/>
                </a:gradFill>
                <a:latin typeface="Arial" panose="020B0604020202020204" pitchFamily="34" charset="0"/>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Briefing Title</a:t>
            </a:r>
          </a:p>
          <a:p>
            <a:pPr lvl="0"/>
            <a:r>
              <a:rPr lang="en-US"/>
              <a:t>Goes Here</a:t>
            </a:r>
          </a:p>
        </p:txBody>
      </p:sp>
      <p:sp>
        <p:nvSpPr>
          <p:cNvPr id="14" name="Text Placeholder 10"/>
          <p:cNvSpPr>
            <a:spLocks noGrp="1"/>
          </p:cNvSpPr>
          <p:nvPr>
            <p:ph type="body" sz="quarter" idx="13" hasCustomPrompt="1"/>
          </p:nvPr>
        </p:nvSpPr>
        <p:spPr>
          <a:xfrm>
            <a:off x="1453666" y="3805960"/>
            <a:ext cx="8185348" cy="346653"/>
          </a:xfrm>
          <a:prstGeom prst="rect">
            <a:avLst/>
          </a:prstGeom>
        </p:spPr>
        <p:txBody>
          <a:bodyPr anchor="ctr"/>
          <a:lstStyle>
            <a:lvl1pPr marL="0" indent="0" algn="l">
              <a:lnSpc>
                <a:spcPts val="2400"/>
              </a:lnSpc>
              <a:spcBef>
                <a:spcPts val="0"/>
              </a:spcBef>
              <a:buNone/>
              <a:defRPr sz="2400" b="0" cap="all" baseline="0">
                <a:solidFill>
                  <a:schemeClr val="accent2"/>
                </a:solidFill>
                <a:latin typeface="Arial" panose="020B0604020202020204" pitchFamily="34" charset="0"/>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(U//FOUO) Briefer name</a:t>
            </a:r>
          </a:p>
        </p:txBody>
      </p:sp>
      <p:sp>
        <p:nvSpPr>
          <p:cNvPr id="15" name="Text Placeholder 10"/>
          <p:cNvSpPr>
            <a:spLocks noGrp="1"/>
          </p:cNvSpPr>
          <p:nvPr>
            <p:ph type="body" sz="quarter" idx="14" hasCustomPrompt="1"/>
          </p:nvPr>
        </p:nvSpPr>
        <p:spPr>
          <a:xfrm>
            <a:off x="1453666" y="4131988"/>
            <a:ext cx="8185348" cy="346653"/>
          </a:xfrm>
          <a:prstGeom prst="rect">
            <a:avLst/>
          </a:prstGeom>
        </p:spPr>
        <p:txBody>
          <a:bodyPr anchor="ctr"/>
          <a:lstStyle>
            <a:lvl1pPr marL="0" indent="0" algn="l">
              <a:lnSpc>
                <a:spcPts val="2400"/>
              </a:lnSpc>
              <a:spcBef>
                <a:spcPts val="0"/>
              </a:spcBef>
              <a:buNone/>
              <a:defRPr sz="2400" b="0" cap="all" baseline="0">
                <a:solidFill>
                  <a:schemeClr val="accent2"/>
                </a:solidFill>
                <a:latin typeface="Arial" panose="020B0604020202020204" pitchFamily="34" charset="0"/>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date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2142" y="1927880"/>
            <a:ext cx="3119701" cy="271801"/>
          </a:xfrm>
          <a:prstGeom prst="rect">
            <a:avLst/>
          </a:prstGeom>
        </p:spPr>
      </p:pic>
    </p:spTree>
    <p:extLst>
      <p:ext uri="{BB962C8B-B14F-4D97-AF65-F5344CB8AC3E}">
        <p14:creationId xmlns:p14="http://schemas.microsoft.com/office/powerpoint/2010/main" val="35340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sp>
        <p:nvSpPr>
          <p:cNvPr id="3" name="Text Placeholder 10"/>
          <p:cNvSpPr>
            <a:spLocks noGrp="1"/>
          </p:cNvSpPr>
          <p:nvPr>
            <p:ph type="body" sz="quarter" idx="10" hasCustomPrompt="1"/>
          </p:nvPr>
        </p:nvSpPr>
        <p:spPr>
          <a:xfrm>
            <a:off x="3818731" y="9960"/>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4" name="Text Placeholder 10"/>
          <p:cNvSpPr>
            <a:spLocks noGrp="1"/>
          </p:cNvSpPr>
          <p:nvPr>
            <p:ph type="body" sz="quarter" idx="11" hasCustomPrompt="1"/>
          </p:nvPr>
        </p:nvSpPr>
        <p:spPr>
          <a:xfrm>
            <a:off x="3818731" y="6633993"/>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8" name="Text Placeholder 10"/>
          <p:cNvSpPr>
            <a:spLocks noGrp="1"/>
          </p:cNvSpPr>
          <p:nvPr>
            <p:ph type="body" sz="quarter" idx="14" hasCustomPrompt="1"/>
          </p:nvPr>
        </p:nvSpPr>
        <p:spPr>
          <a:xfrm>
            <a:off x="594267" y="533098"/>
            <a:ext cx="8185348" cy="346653"/>
          </a:xfrm>
          <a:prstGeom prst="rect">
            <a:avLst/>
          </a:prstGeom>
        </p:spPr>
        <p:txBody>
          <a:bodyPr anchor="t"/>
          <a:lstStyle>
            <a:lvl1pPr marL="0" indent="0" algn="l">
              <a:lnSpc>
                <a:spcPts val="2400"/>
              </a:lnSpc>
              <a:spcBef>
                <a:spcPts val="0"/>
              </a:spcBef>
              <a:buNone/>
              <a:defRPr sz="2400" b="1" cap="none" baseline="0">
                <a:solidFill>
                  <a:schemeClr val="tx2">
                    <a:lumMod val="75000"/>
                  </a:schemeClr>
                </a:solidFill>
                <a:latin typeface="Arial" panose="020B0604020202020204" pitchFamily="34" charset="0"/>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Slide Title Here</a:t>
            </a:r>
          </a:p>
        </p:txBody>
      </p:sp>
      <p:sp>
        <p:nvSpPr>
          <p:cNvPr id="9" name="Text Placeholder 10"/>
          <p:cNvSpPr>
            <a:spLocks noGrp="1"/>
          </p:cNvSpPr>
          <p:nvPr>
            <p:ph type="body" sz="quarter" idx="15" hasCustomPrompt="1"/>
          </p:nvPr>
        </p:nvSpPr>
        <p:spPr>
          <a:xfrm>
            <a:off x="594267" y="1412849"/>
            <a:ext cx="8185348" cy="346653"/>
          </a:xfrm>
          <a:prstGeom prst="rect">
            <a:avLst/>
          </a:prstGeom>
        </p:spPr>
        <p:txBody>
          <a:bodyPr anchor="t"/>
          <a:lstStyle>
            <a:lvl1pPr marL="0" indent="0" algn="l">
              <a:lnSpc>
                <a:spcPts val="2400"/>
              </a:lnSpc>
              <a:spcBef>
                <a:spcPts val="0"/>
              </a:spcBef>
              <a:buNone/>
              <a:defRPr sz="1800" b="1" cap="none" baseline="0">
                <a:solidFill>
                  <a:schemeClr val="tx2">
                    <a:lumMod val="50000"/>
                  </a:schemeClr>
                </a:solidFill>
                <a:latin typeface="Arial" panose="020B0604020202020204" pitchFamily="34" charset="0"/>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Subtitle Here</a:t>
            </a:r>
          </a:p>
        </p:txBody>
      </p:sp>
      <p:sp>
        <p:nvSpPr>
          <p:cNvPr id="10" name="Text Placeholder 3"/>
          <p:cNvSpPr>
            <a:spLocks noGrp="1"/>
          </p:cNvSpPr>
          <p:nvPr>
            <p:ph type="body" sz="quarter" idx="16" hasCustomPrompt="1"/>
          </p:nvPr>
        </p:nvSpPr>
        <p:spPr>
          <a:xfrm>
            <a:off x="593421" y="1759502"/>
            <a:ext cx="10420630" cy="4249412"/>
          </a:xfrm>
          <a:prstGeom prst="rect">
            <a:avLst/>
          </a:prstGeom>
        </p:spPr>
        <p:txBody>
          <a:bodyPr/>
          <a:lstStyle>
            <a:lvl1pPr marL="228600" indent="-137160">
              <a:lnSpc>
                <a:spcPts val="1800"/>
              </a:lnSpc>
              <a:spcAft>
                <a:spcPts val="600"/>
              </a:spcAft>
              <a:buSzPct val="100000"/>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1pPr>
            <a:lvl2pPr marL="6858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2pPr>
            <a:lvl3pPr marL="11430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3pPr>
            <a:lvl4pPr marL="16002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4pPr>
            <a:lvl5pPr marL="20574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5pPr>
            <a:lvl6pPr marL="2286000" indent="0">
              <a:buNone/>
              <a:defRPr/>
            </a:lvl6pPr>
          </a:lstStyle>
          <a:p>
            <a:pPr lvl="0"/>
            <a:r>
              <a:rPr lang="en-US"/>
              <a:t>(U)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9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p:spTree>
      <p:nvGrpSpPr>
        <p:cNvPr id="1" name=""/>
        <p:cNvGrpSpPr/>
        <p:nvPr/>
      </p:nvGrpSpPr>
      <p:grpSpPr>
        <a:xfrm>
          <a:off x="0" y="0"/>
          <a:ext cx="0" cy="0"/>
          <a:chOff x="0" y="0"/>
          <a:chExt cx="0" cy="0"/>
        </a:xfrm>
      </p:grpSpPr>
      <p:sp>
        <p:nvSpPr>
          <p:cNvPr id="3" name="Text Placeholder 10"/>
          <p:cNvSpPr>
            <a:spLocks noGrp="1"/>
          </p:cNvSpPr>
          <p:nvPr>
            <p:ph type="body" sz="quarter" idx="10" hasCustomPrompt="1"/>
          </p:nvPr>
        </p:nvSpPr>
        <p:spPr>
          <a:xfrm>
            <a:off x="3818731" y="9960"/>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4" name="Text Placeholder 10"/>
          <p:cNvSpPr>
            <a:spLocks noGrp="1"/>
          </p:cNvSpPr>
          <p:nvPr>
            <p:ph type="body" sz="quarter" idx="11" hasCustomPrompt="1"/>
          </p:nvPr>
        </p:nvSpPr>
        <p:spPr>
          <a:xfrm>
            <a:off x="3818731" y="6633993"/>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8" name="Text Placeholder 10"/>
          <p:cNvSpPr>
            <a:spLocks noGrp="1"/>
          </p:cNvSpPr>
          <p:nvPr>
            <p:ph type="body" sz="quarter" idx="14" hasCustomPrompt="1"/>
          </p:nvPr>
        </p:nvSpPr>
        <p:spPr>
          <a:xfrm>
            <a:off x="594267" y="533098"/>
            <a:ext cx="8185348" cy="346653"/>
          </a:xfrm>
          <a:prstGeom prst="rect">
            <a:avLst/>
          </a:prstGeom>
        </p:spPr>
        <p:txBody>
          <a:bodyPr anchor="t"/>
          <a:lstStyle>
            <a:lvl1pPr marL="0" indent="0" algn="l">
              <a:lnSpc>
                <a:spcPts val="2400"/>
              </a:lnSpc>
              <a:spcBef>
                <a:spcPts val="0"/>
              </a:spcBef>
              <a:buNone/>
              <a:defRPr lang="en-US" sz="2400" b="1" kern="1200" cap="none" baseline="0" dirty="0" smtClean="0">
                <a:solidFill>
                  <a:schemeClr val="tx2">
                    <a:lumMod val="75000"/>
                  </a:schemeClr>
                </a:solidFill>
                <a:latin typeface="Arial" panose="020B0604020202020204" pitchFamily="34" charset="0"/>
                <a:ea typeface="+mn-ea"/>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Slide Title Here</a:t>
            </a:r>
          </a:p>
        </p:txBody>
      </p:sp>
      <p:sp>
        <p:nvSpPr>
          <p:cNvPr id="9" name="Text Placeholder 10"/>
          <p:cNvSpPr>
            <a:spLocks noGrp="1"/>
          </p:cNvSpPr>
          <p:nvPr>
            <p:ph type="body" sz="quarter" idx="15" hasCustomPrompt="1"/>
          </p:nvPr>
        </p:nvSpPr>
        <p:spPr>
          <a:xfrm>
            <a:off x="594267" y="1412849"/>
            <a:ext cx="8185348" cy="346653"/>
          </a:xfrm>
          <a:prstGeom prst="rect">
            <a:avLst/>
          </a:prstGeom>
        </p:spPr>
        <p:txBody>
          <a:bodyPr anchor="t"/>
          <a:lstStyle>
            <a:lvl1pPr marL="0" indent="0" algn="l">
              <a:lnSpc>
                <a:spcPts val="2400"/>
              </a:lnSpc>
              <a:spcBef>
                <a:spcPts val="0"/>
              </a:spcBef>
              <a:buNone/>
              <a:defRPr lang="en-US" sz="1800" b="1" kern="1200" cap="none" baseline="0" dirty="0" smtClean="0">
                <a:solidFill>
                  <a:schemeClr val="tx2">
                    <a:lumMod val="50000"/>
                  </a:schemeClr>
                </a:solidFill>
                <a:latin typeface="Arial" panose="020B0604020202020204" pitchFamily="34" charset="0"/>
                <a:ea typeface="+mn-ea"/>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Subtitle Here</a:t>
            </a:r>
          </a:p>
        </p:txBody>
      </p:sp>
    </p:spTree>
    <p:extLst>
      <p:ext uri="{BB962C8B-B14F-4D97-AF65-F5344CB8AC3E}">
        <p14:creationId xmlns:p14="http://schemas.microsoft.com/office/powerpoint/2010/main" val="330174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10"/>
          <p:cNvSpPr>
            <a:spLocks noGrp="1"/>
          </p:cNvSpPr>
          <p:nvPr>
            <p:ph type="body" sz="quarter" idx="10" hasCustomPrompt="1"/>
          </p:nvPr>
        </p:nvSpPr>
        <p:spPr>
          <a:xfrm>
            <a:off x="3818731" y="9960"/>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4" name="Text Placeholder 10"/>
          <p:cNvSpPr>
            <a:spLocks noGrp="1"/>
          </p:cNvSpPr>
          <p:nvPr>
            <p:ph type="body" sz="quarter" idx="11" hasCustomPrompt="1"/>
          </p:nvPr>
        </p:nvSpPr>
        <p:spPr>
          <a:xfrm>
            <a:off x="3818731" y="6633993"/>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8" name="Text Placeholder 10"/>
          <p:cNvSpPr>
            <a:spLocks noGrp="1"/>
          </p:cNvSpPr>
          <p:nvPr>
            <p:ph type="body" sz="quarter" idx="14" hasCustomPrompt="1"/>
          </p:nvPr>
        </p:nvSpPr>
        <p:spPr>
          <a:xfrm>
            <a:off x="594267" y="533098"/>
            <a:ext cx="8185348" cy="346653"/>
          </a:xfrm>
          <a:prstGeom prst="rect">
            <a:avLst/>
          </a:prstGeom>
        </p:spPr>
        <p:txBody>
          <a:bodyPr anchor="t"/>
          <a:lstStyle>
            <a:lvl1pPr marL="0" indent="0" algn="l">
              <a:lnSpc>
                <a:spcPts val="2400"/>
              </a:lnSpc>
              <a:spcBef>
                <a:spcPts val="0"/>
              </a:spcBef>
              <a:buNone/>
              <a:defRPr lang="en-US" sz="2400" b="1" kern="1200" cap="none" baseline="0" dirty="0" smtClean="0">
                <a:solidFill>
                  <a:schemeClr val="tx2">
                    <a:lumMod val="75000"/>
                  </a:schemeClr>
                </a:solidFill>
                <a:latin typeface="Arial" panose="020B0604020202020204" pitchFamily="34" charset="0"/>
                <a:ea typeface="+mn-ea"/>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Slide Title Here</a:t>
            </a:r>
          </a:p>
        </p:txBody>
      </p:sp>
    </p:spTree>
    <p:extLst>
      <p:ext uri="{BB962C8B-B14F-4D97-AF65-F5344CB8AC3E}">
        <p14:creationId xmlns:p14="http://schemas.microsoft.com/office/powerpoint/2010/main" val="340704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3" name="Text Placeholder 10"/>
          <p:cNvSpPr>
            <a:spLocks noGrp="1"/>
          </p:cNvSpPr>
          <p:nvPr>
            <p:ph type="body" sz="quarter" idx="10" hasCustomPrompt="1"/>
          </p:nvPr>
        </p:nvSpPr>
        <p:spPr>
          <a:xfrm>
            <a:off x="3818731" y="9960"/>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4" name="Text Placeholder 10"/>
          <p:cNvSpPr>
            <a:spLocks noGrp="1"/>
          </p:cNvSpPr>
          <p:nvPr>
            <p:ph type="body" sz="quarter" idx="11" hasCustomPrompt="1"/>
          </p:nvPr>
        </p:nvSpPr>
        <p:spPr>
          <a:xfrm>
            <a:off x="3818731" y="6633993"/>
            <a:ext cx="4554538" cy="215482"/>
          </a:xfrm>
          <a:prstGeom prst="rect">
            <a:avLst/>
          </a:prstGeom>
        </p:spPr>
        <p:txBody>
          <a:bodyPr anchor="ctr"/>
          <a:lstStyle>
            <a:lvl1pPr marL="0" indent="0" algn="ctr">
              <a:buNone/>
              <a:defRPr sz="800" cap="all" baseline="0">
                <a:solidFill>
                  <a:schemeClr val="accent3">
                    <a:alpha val="50000"/>
                  </a:schemeClr>
                </a:solidFill>
                <a:latin typeface="Arial Narrow" panose="020B060602020203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Classification</a:t>
            </a:r>
          </a:p>
        </p:txBody>
      </p:sp>
      <p:sp>
        <p:nvSpPr>
          <p:cNvPr id="8" name="Text Placeholder 10"/>
          <p:cNvSpPr>
            <a:spLocks noGrp="1"/>
          </p:cNvSpPr>
          <p:nvPr>
            <p:ph type="body" sz="quarter" idx="14" hasCustomPrompt="1"/>
          </p:nvPr>
        </p:nvSpPr>
        <p:spPr>
          <a:xfrm>
            <a:off x="594267" y="533098"/>
            <a:ext cx="8185348" cy="346653"/>
          </a:xfrm>
          <a:prstGeom prst="rect">
            <a:avLst/>
          </a:prstGeom>
        </p:spPr>
        <p:txBody>
          <a:bodyPr anchor="t"/>
          <a:lstStyle>
            <a:lvl1pPr marL="0" indent="0" algn="l">
              <a:lnSpc>
                <a:spcPts val="2400"/>
              </a:lnSpc>
              <a:spcBef>
                <a:spcPts val="0"/>
              </a:spcBef>
              <a:buNone/>
              <a:defRPr lang="en-US" sz="2400" b="1" kern="1200" cap="none" baseline="0" dirty="0" smtClean="0">
                <a:solidFill>
                  <a:schemeClr val="tx2">
                    <a:lumMod val="75000"/>
                  </a:schemeClr>
                </a:solidFill>
                <a:latin typeface="Arial" panose="020B0604020202020204" pitchFamily="34" charset="0"/>
                <a:ea typeface="+mn-ea"/>
                <a:cs typeface="Arial" panose="020B0604020202020204" pitchFamily="34" charset="0"/>
              </a:defRPr>
            </a:lvl1pPr>
            <a:lvl2pPr marL="457200" indent="0">
              <a:buNone/>
              <a:defRPr sz="1000">
                <a:solidFill>
                  <a:schemeClr val="bg1">
                    <a:alpha val="50000"/>
                  </a:schemeClr>
                </a:solidFill>
                <a:latin typeface="Arial Narrow" panose="020B0606020202030204" pitchFamily="34" charset="0"/>
              </a:defRPr>
            </a:lvl2pPr>
            <a:lvl3pPr marL="914400" indent="0">
              <a:buNone/>
              <a:defRPr sz="1000">
                <a:solidFill>
                  <a:schemeClr val="bg1">
                    <a:alpha val="50000"/>
                  </a:schemeClr>
                </a:solidFill>
                <a:latin typeface="Arial Narrow" panose="020B0606020202030204" pitchFamily="34" charset="0"/>
              </a:defRPr>
            </a:lvl3pPr>
            <a:lvl4pPr marL="1371600" indent="0">
              <a:buNone/>
              <a:defRPr sz="1000">
                <a:solidFill>
                  <a:schemeClr val="bg1">
                    <a:alpha val="50000"/>
                  </a:schemeClr>
                </a:solidFill>
                <a:latin typeface="Arial Narrow" panose="020B0606020202030204" pitchFamily="34" charset="0"/>
              </a:defRPr>
            </a:lvl4pPr>
            <a:lvl5pPr marL="1828800" indent="0">
              <a:buNone/>
              <a:defRPr sz="1000">
                <a:solidFill>
                  <a:schemeClr val="bg1">
                    <a:alpha val="50000"/>
                  </a:schemeClr>
                </a:solidFill>
                <a:latin typeface="Arial Narrow" panose="020B0606020202030204" pitchFamily="34" charset="0"/>
              </a:defRPr>
            </a:lvl5pPr>
          </a:lstStyle>
          <a:p>
            <a:pPr lvl="0"/>
            <a:r>
              <a:rPr lang="en-US"/>
              <a:t>(U) Slide Title Here</a:t>
            </a:r>
          </a:p>
        </p:txBody>
      </p:sp>
      <p:sp>
        <p:nvSpPr>
          <p:cNvPr id="9" name="Text Placeholder 3"/>
          <p:cNvSpPr>
            <a:spLocks noGrp="1"/>
          </p:cNvSpPr>
          <p:nvPr>
            <p:ph type="body" sz="quarter" idx="15" hasCustomPrompt="1"/>
          </p:nvPr>
        </p:nvSpPr>
        <p:spPr>
          <a:xfrm>
            <a:off x="593421" y="1759502"/>
            <a:ext cx="10420630" cy="4249412"/>
          </a:xfrm>
          <a:prstGeom prst="rect">
            <a:avLst/>
          </a:prstGeom>
        </p:spPr>
        <p:txBody>
          <a:bodyPr/>
          <a:lstStyle>
            <a:lvl1pPr marL="228600" indent="-137160">
              <a:lnSpc>
                <a:spcPts val="1800"/>
              </a:lnSpc>
              <a:spcAft>
                <a:spcPts val="600"/>
              </a:spcAft>
              <a:buSzPct val="100000"/>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1pPr>
            <a:lvl2pPr marL="6858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2pPr>
            <a:lvl3pPr marL="11430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3pPr>
            <a:lvl4pPr marL="16002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4pPr>
            <a:lvl5pPr marL="2057400" indent="-137160">
              <a:lnSpc>
                <a:spcPts val="1800"/>
              </a:lnSpc>
              <a:spcAft>
                <a:spcPts val="600"/>
              </a:spcAft>
              <a:buFontTx/>
              <a:buBlip>
                <a:blip r:embed="rId2"/>
              </a:buBlip>
              <a:defRPr sz="1600">
                <a:solidFill>
                  <a:schemeClr val="accent3">
                    <a:lumMod val="50000"/>
                  </a:schemeClr>
                </a:solidFill>
                <a:latin typeface="Arial" panose="020B0604020202020204" pitchFamily="34" charset="0"/>
                <a:cs typeface="Arial" panose="020B0604020202020204" pitchFamily="34" charset="0"/>
              </a:defRPr>
            </a:lvl5pPr>
            <a:lvl6pPr marL="2286000" indent="0">
              <a:buNone/>
              <a:defRPr/>
            </a:lvl6pPr>
          </a:lstStyle>
          <a:p>
            <a:pPr lvl="0"/>
            <a:r>
              <a:rPr lang="en-US"/>
              <a:t>(U)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36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3109" y="-1255993"/>
            <a:ext cx="9127998" cy="9127998"/>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8309" y="-1103593"/>
            <a:ext cx="9127998" cy="9127998"/>
          </a:xfrm>
          <a:prstGeom prst="rect">
            <a:avLst/>
          </a:prstGeom>
        </p:spPr>
      </p:pic>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708" y="-273394"/>
            <a:ext cx="6858000" cy="6858000"/>
          </a:xfrm>
          <a:prstGeom prst="rect">
            <a:avLst/>
          </a:prstGeom>
        </p:spPr>
      </p:pic>
    </p:spTree>
    <p:extLst>
      <p:ext uri="{BB962C8B-B14F-4D97-AF65-F5344CB8AC3E}">
        <p14:creationId xmlns:p14="http://schemas.microsoft.com/office/powerpoint/2010/main" val="362071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4" y="-6091"/>
            <a:ext cx="12213649" cy="6870177"/>
          </a:xfrm>
          <a:prstGeom prst="rect">
            <a:avLst/>
          </a:prstGeom>
        </p:spPr>
      </p:pic>
      <p:sp>
        <p:nvSpPr>
          <p:cNvPr id="11" name="Slide Number Placeholder 10"/>
          <p:cNvSpPr>
            <a:spLocks noGrp="1"/>
          </p:cNvSpPr>
          <p:nvPr>
            <p:ph type="sldNum" sz="quarter" idx="4"/>
          </p:nvPr>
        </p:nvSpPr>
        <p:spPr>
          <a:xfrm>
            <a:off x="9240520" y="6423991"/>
            <a:ext cx="27432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BADBD49-96AD-474E-A90E-12D2860464CA}" type="slidenum">
              <a:rPr lang="en-US" smtClean="0"/>
              <a:pPr/>
              <a:t>‹#›</a:t>
            </a:fld>
            <a:endParaRPr lang="en-US"/>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3519" y="155633"/>
            <a:ext cx="1890201" cy="164682"/>
          </a:xfrm>
          <a:prstGeom prst="rect">
            <a:avLst/>
          </a:prstGeom>
        </p:spPr>
      </p:pic>
    </p:spTree>
    <p:extLst>
      <p:ext uri="{BB962C8B-B14F-4D97-AF65-F5344CB8AC3E}">
        <p14:creationId xmlns:p14="http://schemas.microsoft.com/office/powerpoint/2010/main" val="21555166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tx2">
              <a:lumMod val="75000"/>
            </a:schemeClr>
          </a:solidFill>
          <a:latin typeface="Arial" panose="020B0604020202020204" pitchFamily="34" charset="0"/>
          <a:ea typeface="+mn-ea"/>
          <a:cs typeface="Arial" panose="020B0604020202020204" pitchFamily="34" charset="0"/>
        </a:defRPr>
      </a:lvl1pPr>
    </p:titleStyle>
    <p:bodyStyle>
      <a:lvl1pPr marL="0" indent="-137160" algn="l" defTabSz="914400" rtl="0" eaLnBrk="1" latinLnBrk="0" hangingPunct="1">
        <a:lnSpc>
          <a:spcPts val="1800"/>
        </a:lnSpc>
        <a:spcBef>
          <a:spcPts val="1000"/>
        </a:spcBef>
        <a:spcAft>
          <a:spcPts val="600"/>
        </a:spcAft>
        <a:buFontTx/>
        <a:buBlip>
          <a:blip r:embed="rId10"/>
        </a:buBlip>
        <a:defRPr lang="en-US" sz="1600" kern="1200" dirty="0" smtClean="0">
          <a:solidFill>
            <a:schemeClr val="accent3">
              <a:lumMod val="50000"/>
            </a:schemeClr>
          </a:solidFill>
          <a:latin typeface="Arial" panose="020B0604020202020204" pitchFamily="34" charset="0"/>
          <a:ea typeface="+mn-ea"/>
          <a:cs typeface="Arial" panose="020B0604020202020204" pitchFamily="34" charset="0"/>
        </a:defRPr>
      </a:lvl1pPr>
      <a:lvl2pPr marL="457200" indent="-137160" algn="l" defTabSz="914400" rtl="0" eaLnBrk="1" latinLnBrk="0" hangingPunct="1">
        <a:lnSpc>
          <a:spcPts val="1800"/>
        </a:lnSpc>
        <a:spcBef>
          <a:spcPts val="500"/>
        </a:spcBef>
        <a:spcAft>
          <a:spcPts val="600"/>
        </a:spcAft>
        <a:buFontTx/>
        <a:buBlip>
          <a:blip r:embed="rId10"/>
        </a:buBlip>
        <a:defRPr lang="en-US" sz="1600" kern="1200" dirty="0" smtClean="0">
          <a:solidFill>
            <a:schemeClr val="accent3">
              <a:lumMod val="50000"/>
            </a:schemeClr>
          </a:solidFill>
          <a:latin typeface="Arial" panose="020B0604020202020204" pitchFamily="34" charset="0"/>
          <a:ea typeface="+mn-ea"/>
          <a:cs typeface="Arial" panose="020B0604020202020204" pitchFamily="34" charset="0"/>
        </a:defRPr>
      </a:lvl2pPr>
      <a:lvl3pPr marL="914400" indent="-137160" algn="l" defTabSz="914400" rtl="0" eaLnBrk="1" latinLnBrk="0" hangingPunct="1">
        <a:lnSpc>
          <a:spcPts val="1800"/>
        </a:lnSpc>
        <a:spcBef>
          <a:spcPts val="500"/>
        </a:spcBef>
        <a:spcAft>
          <a:spcPts val="600"/>
        </a:spcAft>
        <a:buFontTx/>
        <a:buBlip>
          <a:blip r:embed="rId10"/>
        </a:buBlip>
        <a:defRPr lang="en-US" sz="1600" kern="1200" dirty="0" smtClean="0">
          <a:solidFill>
            <a:schemeClr val="accent3">
              <a:lumMod val="50000"/>
            </a:schemeClr>
          </a:solidFill>
          <a:latin typeface="Arial" panose="020B0604020202020204" pitchFamily="34" charset="0"/>
          <a:ea typeface="+mn-ea"/>
          <a:cs typeface="Arial" panose="020B0604020202020204" pitchFamily="34" charset="0"/>
        </a:defRPr>
      </a:lvl3pPr>
      <a:lvl4pPr marL="1371600" indent="-137160" algn="l" defTabSz="914400" rtl="0" eaLnBrk="1" latinLnBrk="0" hangingPunct="1">
        <a:lnSpc>
          <a:spcPts val="1800"/>
        </a:lnSpc>
        <a:spcBef>
          <a:spcPts val="500"/>
        </a:spcBef>
        <a:spcAft>
          <a:spcPts val="600"/>
        </a:spcAft>
        <a:buFontTx/>
        <a:buBlip>
          <a:blip r:embed="rId10"/>
        </a:buBlip>
        <a:defRPr lang="en-US" sz="1600" kern="1200" dirty="0" smtClean="0">
          <a:solidFill>
            <a:schemeClr val="accent3">
              <a:lumMod val="50000"/>
            </a:schemeClr>
          </a:solidFill>
          <a:latin typeface="Arial" panose="020B0604020202020204" pitchFamily="34" charset="0"/>
          <a:ea typeface="+mn-ea"/>
          <a:cs typeface="Arial" panose="020B0604020202020204" pitchFamily="34" charset="0"/>
        </a:defRPr>
      </a:lvl4pPr>
      <a:lvl5pPr marL="1828800" indent="-137160" algn="l" defTabSz="914400" rtl="0" eaLnBrk="1" latinLnBrk="0" hangingPunct="1">
        <a:lnSpc>
          <a:spcPts val="1800"/>
        </a:lnSpc>
        <a:spcBef>
          <a:spcPts val="500"/>
        </a:spcBef>
        <a:spcAft>
          <a:spcPts val="600"/>
        </a:spcAft>
        <a:buFontTx/>
        <a:buBlip>
          <a:blip r:embed="rId10"/>
        </a:buBlip>
        <a:defRPr lang="en-US" sz="1600" kern="1200" dirty="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chart" Target="../charts/chart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F2EEF7F-8221-9AB3-DC86-B9494A504055}"/>
              </a:ext>
            </a:extLst>
          </p:cNvPr>
          <p:cNvSpPr>
            <a:spLocks noGrp="1"/>
          </p:cNvSpPr>
          <p:nvPr>
            <p:ph type="body" sz="quarter" idx="14"/>
          </p:nvPr>
        </p:nvSpPr>
        <p:spPr>
          <a:xfrm>
            <a:off x="0" y="134088"/>
            <a:ext cx="12191999" cy="346653"/>
          </a:xfrm>
        </p:spPr>
        <p:txBody>
          <a:bodyPr lIns="91440" tIns="45720" rIns="91440" bIns="45720" anchor="t"/>
          <a:lstStyle/>
          <a:p>
            <a:pPr algn="ctr"/>
            <a:r>
              <a:rPr lang="en-US">
                <a:solidFill>
                  <a:schemeClr val="tx2"/>
                </a:solidFill>
                <a:latin typeface="Arial"/>
                <a:cs typeface="Arial"/>
              </a:rPr>
              <a:t>NIAP CY2023 3rd Quarter Progress</a:t>
            </a:r>
          </a:p>
        </p:txBody>
      </p:sp>
      <p:sp>
        <p:nvSpPr>
          <p:cNvPr id="3" name="Text Placeholder 9">
            <a:extLst>
              <a:ext uri="{FF2B5EF4-FFF2-40B4-BE49-F238E27FC236}">
                <a16:creationId xmlns:a16="http://schemas.microsoft.com/office/drawing/2014/main" id="{D809736D-06F4-FCB8-50AB-1EB98FED654B}"/>
              </a:ext>
            </a:extLst>
          </p:cNvPr>
          <p:cNvSpPr txBox="1">
            <a:spLocks/>
          </p:cNvSpPr>
          <p:nvPr/>
        </p:nvSpPr>
        <p:spPr>
          <a:xfrm>
            <a:off x="112054" y="1306457"/>
            <a:ext cx="2733164" cy="913070"/>
          </a:xfrm>
          <a:prstGeom prst="rect">
            <a:avLst/>
          </a:prstGeom>
          <a:noFill/>
        </p:spPr>
        <p:txBody>
          <a:bodyPr wrap="square" lIns="91440" tIns="45720" rIns="91440" bIns="45720" anchor="t">
            <a:noAutofit/>
          </a:bodyPr>
          <a:lstStyle>
            <a:lvl1pPr marL="228600" indent="-137160" algn="l" defTabSz="914400" rtl="0" eaLnBrk="1" latinLnBrk="0" hangingPunct="1">
              <a:lnSpc>
                <a:spcPts val="1800"/>
              </a:lnSpc>
              <a:spcBef>
                <a:spcPts val="1000"/>
              </a:spcBef>
              <a:spcAft>
                <a:spcPts val="600"/>
              </a:spcAft>
              <a:buSzPct val="100000"/>
              <a:buFontTx/>
              <a:buBlip>
                <a:blip r:embed="rId3"/>
              </a:buBlip>
              <a:defRPr lang="en-US"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1800"/>
              </a:lnSpc>
              <a:spcBef>
                <a:spcPts val="500"/>
              </a:spcBef>
              <a:spcAft>
                <a:spcPts val="600"/>
              </a:spcAft>
              <a:buFontTx/>
              <a:buBlip>
                <a:blip r:embed="rId3"/>
              </a:buBlip>
              <a:defRPr lang="en-US"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1800"/>
              </a:lnSpc>
              <a:spcBef>
                <a:spcPts val="500"/>
              </a:spcBef>
              <a:spcAft>
                <a:spcPts val="600"/>
              </a:spcAft>
              <a:buFontTx/>
              <a:buBlip>
                <a:blip r:embed="rId3"/>
              </a:buBlip>
              <a:defRPr lang="en-US"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1800"/>
              </a:lnSpc>
              <a:spcBef>
                <a:spcPts val="500"/>
              </a:spcBef>
              <a:spcAft>
                <a:spcPts val="600"/>
              </a:spcAft>
              <a:buFontTx/>
              <a:buBlip>
                <a:blip r:embed="rId3"/>
              </a:buBlip>
              <a:defRPr lang="en-US"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ts val="1800"/>
              </a:lnSpc>
              <a:spcBef>
                <a:spcPts val="500"/>
              </a:spcBef>
              <a:spcAft>
                <a:spcPts val="600"/>
              </a:spcAft>
              <a:buFontTx/>
              <a:buBlip>
                <a:blip r:embed="rId3"/>
              </a:buBlip>
              <a:defRPr lang="en-US" sz="1600" kern="1200">
                <a:solidFill>
                  <a:schemeClr val="accent3">
                    <a:lumMod val="50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b="1" spc="-1" dirty="0">
                <a:solidFill>
                  <a:srgbClr val="000000"/>
                </a:solidFill>
                <a:latin typeface="Arial"/>
                <a:ea typeface="Arial"/>
                <a:cs typeface="Arial"/>
              </a:rPr>
              <a:t>24 evaluations </a:t>
            </a:r>
            <a:r>
              <a:rPr lang="en-US" sz="1100" spc="-1">
                <a:solidFill>
                  <a:srgbClr val="000000"/>
                </a:solidFill>
                <a:latin typeface="Arial"/>
                <a:ea typeface="Arial"/>
                <a:cs typeface="Arial"/>
              </a:rPr>
              <a:t>with </a:t>
            </a:r>
            <a:r>
              <a:rPr lang="en-US" sz="1100" b="1" spc="-1" dirty="0">
                <a:solidFill>
                  <a:srgbClr val="000000"/>
                </a:solidFill>
                <a:latin typeface="Arial"/>
                <a:cs typeface="Arial"/>
              </a:rPr>
              <a:t>370                    configurations</a:t>
            </a:r>
            <a:r>
              <a:rPr lang="en-US" sz="1100" b="1" spc="-1">
                <a:solidFill>
                  <a:srgbClr val="000000"/>
                </a:solidFill>
                <a:latin typeface="Arial"/>
                <a:cs typeface="Arial"/>
              </a:rPr>
              <a:t> </a:t>
            </a:r>
            <a:r>
              <a:rPr lang="en-US" sz="1100" spc="-1">
                <a:solidFill>
                  <a:srgbClr val="000000"/>
                </a:solidFill>
                <a:latin typeface="Arial"/>
                <a:cs typeface="Arial"/>
              </a:rPr>
              <a:t>added</a:t>
            </a:r>
            <a:r>
              <a:rPr lang="en-US" sz="1100" spc="-1">
                <a:solidFill>
                  <a:srgbClr val="000000"/>
                </a:solidFill>
                <a:latin typeface="Arial"/>
                <a:ea typeface="Arial"/>
                <a:cs typeface="Arial"/>
              </a:rPr>
              <a:t> to the </a:t>
            </a:r>
            <a:r>
              <a:rPr lang="en-US" sz="1100" spc="-1">
                <a:solidFill>
                  <a:schemeClr val="accent2"/>
                </a:solidFill>
                <a:latin typeface="Arial"/>
                <a:ea typeface="Arial"/>
                <a:cs typeface="Arial"/>
              </a:rPr>
              <a:t>PCL</a:t>
            </a:r>
            <a:endParaRPr lang="en-US" sz="900" b="1" spc="-1">
              <a:solidFill>
                <a:schemeClr val="accent2"/>
              </a:solidFill>
              <a:ea typeface="Arial"/>
            </a:endParaRPr>
          </a:p>
          <a:p>
            <a:pPr>
              <a:lnSpc>
                <a:spcPct val="100000"/>
              </a:lnSpc>
            </a:pPr>
            <a:r>
              <a:rPr lang="en-US" sz="900" b="1" spc="-1">
                <a:solidFill>
                  <a:schemeClr val="tx2"/>
                </a:solidFill>
                <a:latin typeface="Arial"/>
                <a:ea typeface="Arial"/>
                <a:cs typeface="Arial"/>
              </a:rPr>
              <a:t>EVALUATIONS BY TECHNOLOGY</a:t>
            </a:r>
            <a:br>
              <a:rPr lang="en-US" sz="900" b="1" spc="-1"/>
            </a:br>
            <a:endParaRPr lang="en-US" sz="900" spc="-1">
              <a:solidFill>
                <a:schemeClr val="tx2"/>
              </a:solidFill>
              <a:ea typeface="DejaVu Sans"/>
            </a:endParaRPr>
          </a:p>
        </p:txBody>
      </p:sp>
      <p:sp>
        <p:nvSpPr>
          <p:cNvPr id="4" name="Rectangle 3">
            <a:extLst>
              <a:ext uri="{FF2B5EF4-FFF2-40B4-BE49-F238E27FC236}">
                <a16:creationId xmlns:a16="http://schemas.microsoft.com/office/drawing/2014/main" id="{96AFAE35-2EED-C83E-8D85-5F277BC4CA66}"/>
              </a:ext>
            </a:extLst>
          </p:cNvPr>
          <p:cNvSpPr/>
          <p:nvPr/>
        </p:nvSpPr>
        <p:spPr>
          <a:xfrm>
            <a:off x="21881" y="568267"/>
            <a:ext cx="12191991" cy="587433"/>
          </a:xfrm>
          <a:prstGeom prst="rect">
            <a:avLst/>
          </a:prstGeom>
          <a:gradFill>
            <a:gsLst>
              <a:gs pos="0">
                <a:schemeClr val="bg2"/>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58B3AB0-4080-0D8D-B253-5BECD5FBAA05}"/>
              </a:ext>
            </a:extLst>
          </p:cNvPr>
          <p:cNvCxnSpPr/>
          <p:nvPr/>
        </p:nvCxnSpPr>
        <p:spPr>
          <a:xfrm>
            <a:off x="6097498" y="1303614"/>
            <a:ext cx="0" cy="544981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D55EBA-5225-19DA-E78F-3FE5A068FD0C}"/>
              </a:ext>
            </a:extLst>
          </p:cNvPr>
          <p:cNvCxnSpPr/>
          <p:nvPr/>
        </p:nvCxnSpPr>
        <p:spPr>
          <a:xfrm>
            <a:off x="9156657" y="1303614"/>
            <a:ext cx="0" cy="544981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CF4E3C-7B67-1108-EE7F-5C8D6EC58F2A}"/>
              </a:ext>
            </a:extLst>
          </p:cNvPr>
          <p:cNvCxnSpPr/>
          <p:nvPr/>
        </p:nvCxnSpPr>
        <p:spPr>
          <a:xfrm>
            <a:off x="3036842" y="1303614"/>
            <a:ext cx="0" cy="544981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89356AC-39F1-A5F5-2DD4-61359C91D9B5}"/>
              </a:ext>
            </a:extLst>
          </p:cNvPr>
          <p:cNvSpPr/>
          <p:nvPr/>
        </p:nvSpPr>
        <p:spPr>
          <a:xfrm>
            <a:off x="597136" y="652485"/>
            <a:ext cx="1143262" cy="430887"/>
          </a:xfrm>
          <a:prstGeom prst="rect">
            <a:avLst/>
          </a:prstGeom>
        </p:spPr>
        <p:txBody>
          <a:bodyPr wrap="none">
            <a:spAutoFit/>
          </a:bodyPr>
          <a:lstStyle/>
          <a:p>
            <a:r>
              <a:rPr lang="en-US" sz="1100" b="1">
                <a:solidFill>
                  <a:schemeClr val="bg1"/>
                </a:solidFill>
                <a:latin typeface="Arial" panose="020B0604020202020204" pitchFamily="34" charset="0"/>
                <a:cs typeface="Arial" panose="020B0604020202020204" pitchFamily="34" charset="0"/>
              </a:rPr>
              <a:t>PRODUCT </a:t>
            </a:r>
            <a:br>
              <a:rPr lang="en-US" sz="1100" b="1">
                <a:solidFill>
                  <a:schemeClr val="bg1"/>
                </a:solidFill>
                <a:latin typeface="Arial" panose="020B0604020202020204" pitchFamily="34" charset="0"/>
                <a:cs typeface="Arial" panose="020B0604020202020204" pitchFamily="34" charset="0"/>
              </a:rPr>
            </a:br>
            <a:r>
              <a:rPr lang="en-US" sz="1100" b="1">
                <a:solidFill>
                  <a:schemeClr val="bg1"/>
                </a:solidFill>
                <a:latin typeface="Arial" panose="020B0604020202020204" pitchFamily="34" charset="0"/>
                <a:cs typeface="Arial" panose="020B0604020202020204" pitchFamily="34" charset="0"/>
              </a:rPr>
              <a:t>VALIDATIONS</a:t>
            </a:r>
          </a:p>
        </p:txBody>
      </p:sp>
      <p:sp>
        <p:nvSpPr>
          <p:cNvPr id="9" name="Rectangle 8">
            <a:extLst>
              <a:ext uri="{FF2B5EF4-FFF2-40B4-BE49-F238E27FC236}">
                <a16:creationId xmlns:a16="http://schemas.microsoft.com/office/drawing/2014/main" id="{7A3FED6E-9B82-DB90-D5EF-AD647086C186}"/>
              </a:ext>
            </a:extLst>
          </p:cNvPr>
          <p:cNvSpPr/>
          <p:nvPr/>
        </p:nvSpPr>
        <p:spPr>
          <a:xfrm>
            <a:off x="3810442" y="652485"/>
            <a:ext cx="1263487" cy="430887"/>
          </a:xfrm>
          <a:prstGeom prst="rect">
            <a:avLst/>
          </a:prstGeom>
        </p:spPr>
        <p:txBody>
          <a:bodyPr wrap="none">
            <a:spAutoFit/>
          </a:bodyPr>
          <a:lstStyle/>
          <a:p>
            <a:r>
              <a:rPr lang="en-US" sz="1100" b="1">
                <a:solidFill>
                  <a:schemeClr val="bg1"/>
                </a:solidFill>
                <a:latin typeface="Arial" panose="020B0604020202020204" pitchFamily="34" charset="0"/>
                <a:cs typeface="Arial" panose="020B0604020202020204" pitchFamily="34" charset="0"/>
              </a:rPr>
              <a:t>STAKEHOLDER</a:t>
            </a:r>
            <a:br>
              <a:rPr lang="en-US" sz="1100" b="1">
                <a:solidFill>
                  <a:schemeClr val="bg1"/>
                </a:solidFill>
                <a:latin typeface="Arial" panose="020B0604020202020204" pitchFamily="34" charset="0"/>
                <a:cs typeface="Arial" panose="020B0604020202020204" pitchFamily="34" charset="0"/>
              </a:rPr>
            </a:br>
            <a:r>
              <a:rPr lang="en-US" sz="1100" b="1">
                <a:solidFill>
                  <a:schemeClr val="bg1"/>
                </a:solidFill>
                <a:latin typeface="Arial" panose="020B0604020202020204" pitchFamily="34" charset="0"/>
                <a:cs typeface="Arial" panose="020B0604020202020204" pitchFamily="34" charset="0"/>
              </a:rPr>
              <a:t>ENGAGEMENT</a:t>
            </a:r>
          </a:p>
        </p:txBody>
      </p:sp>
      <p:sp>
        <p:nvSpPr>
          <p:cNvPr id="15" name="Rectangle 14">
            <a:extLst>
              <a:ext uri="{FF2B5EF4-FFF2-40B4-BE49-F238E27FC236}">
                <a16:creationId xmlns:a16="http://schemas.microsoft.com/office/drawing/2014/main" id="{9FBA0BCD-F040-DA16-258A-81774F353DF6}"/>
              </a:ext>
            </a:extLst>
          </p:cNvPr>
          <p:cNvSpPr/>
          <p:nvPr/>
        </p:nvSpPr>
        <p:spPr>
          <a:xfrm>
            <a:off x="6662851" y="652485"/>
            <a:ext cx="2016702" cy="430887"/>
          </a:xfrm>
          <a:prstGeom prst="rect">
            <a:avLst/>
          </a:prstGeom>
        </p:spPr>
        <p:txBody>
          <a:bodyPr wrap="square">
            <a:spAutoFit/>
          </a:bodyPr>
          <a:lstStyle/>
          <a:p>
            <a:r>
              <a:rPr lang="en-US" sz="1100" b="1">
                <a:solidFill>
                  <a:schemeClr val="bg1"/>
                </a:solidFill>
                <a:latin typeface="Arial" panose="020B0604020202020204" pitchFamily="34" charset="0"/>
                <a:cs typeface="Arial" panose="020B0604020202020204" pitchFamily="34" charset="0"/>
              </a:rPr>
              <a:t>PROTECTION PROFILE (PP) DEVELOPMENT</a:t>
            </a:r>
          </a:p>
        </p:txBody>
      </p:sp>
      <p:sp>
        <p:nvSpPr>
          <p:cNvPr id="16" name="Rectangle 15">
            <a:extLst>
              <a:ext uri="{FF2B5EF4-FFF2-40B4-BE49-F238E27FC236}">
                <a16:creationId xmlns:a16="http://schemas.microsoft.com/office/drawing/2014/main" id="{EBE73522-AE6E-FE09-D321-9818169510AD}"/>
              </a:ext>
            </a:extLst>
          </p:cNvPr>
          <p:cNvSpPr/>
          <p:nvPr/>
        </p:nvSpPr>
        <p:spPr>
          <a:xfrm>
            <a:off x="9770722" y="652485"/>
            <a:ext cx="2335896" cy="430887"/>
          </a:xfrm>
          <a:prstGeom prst="rect">
            <a:avLst/>
          </a:prstGeom>
        </p:spPr>
        <p:txBody>
          <a:bodyPr wrap="none">
            <a:spAutoFit/>
          </a:bodyPr>
          <a:lstStyle/>
          <a:p>
            <a:r>
              <a:rPr lang="en-US" sz="1100" b="1">
                <a:solidFill>
                  <a:schemeClr val="bg1"/>
                </a:solidFill>
                <a:latin typeface="Arial" panose="020B0604020202020204" pitchFamily="34" charset="0"/>
                <a:cs typeface="Arial" panose="020B0604020202020204" pitchFamily="34" charset="0"/>
              </a:rPr>
              <a:t>COMMON CRITERIA</a:t>
            </a:r>
            <a:br>
              <a:rPr lang="en-US" sz="1100" b="1">
                <a:solidFill>
                  <a:schemeClr val="bg1"/>
                </a:solidFill>
                <a:latin typeface="Arial" panose="020B0604020202020204" pitchFamily="34" charset="0"/>
                <a:cs typeface="Arial" panose="020B0604020202020204" pitchFamily="34" charset="0"/>
              </a:rPr>
            </a:br>
            <a:r>
              <a:rPr lang="en-US" sz="1100" b="1">
                <a:solidFill>
                  <a:schemeClr val="bg1"/>
                </a:solidFill>
                <a:latin typeface="Arial" panose="020B0604020202020204" pitchFamily="34" charset="0"/>
                <a:cs typeface="Arial" panose="020B0604020202020204" pitchFamily="34" charset="0"/>
              </a:rPr>
              <a:t>RECOGNITION ARRANGEMENT</a:t>
            </a:r>
          </a:p>
        </p:txBody>
      </p:sp>
      <p:graphicFrame>
        <p:nvGraphicFramePr>
          <p:cNvPr id="17" name="Chart 16">
            <a:extLst>
              <a:ext uri="{FF2B5EF4-FFF2-40B4-BE49-F238E27FC236}">
                <a16:creationId xmlns:a16="http://schemas.microsoft.com/office/drawing/2014/main" id="{B838B762-FA96-A520-EF39-05A7542F3026}"/>
              </a:ext>
            </a:extLst>
          </p:cNvPr>
          <p:cNvGraphicFramePr/>
          <p:nvPr>
            <p:extLst>
              <p:ext uri="{D42A27DB-BD31-4B8C-83A1-F6EECF244321}">
                <p14:modId xmlns:p14="http://schemas.microsoft.com/office/powerpoint/2010/main" val="1942888108"/>
              </p:ext>
            </p:extLst>
          </p:nvPr>
        </p:nvGraphicFramePr>
        <p:xfrm>
          <a:off x="-1641710" y="3086919"/>
          <a:ext cx="4477691" cy="272069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9">
            <a:extLst>
              <a:ext uri="{FF2B5EF4-FFF2-40B4-BE49-F238E27FC236}">
                <a16:creationId xmlns:a16="http://schemas.microsoft.com/office/drawing/2014/main" id="{4B8373EE-0BBF-2E34-2211-F7065A2F00D2}"/>
              </a:ext>
            </a:extLst>
          </p:cNvPr>
          <p:cNvSpPr txBox="1">
            <a:spLocks/>
          </p:cNvSpPr>
          <p:nvPr/>
        </p:nvSpPr>
        <p:spPr>
          <a:xfrm>
            <a:off x="3048879" y="1235423"/>
            <a:ext cx="3065888" cy="9658239"/>
          </a:xfrm>
          <a:prstGeom prst="rect">
            <a:avLst/>
          </a:prstGeom>
          <a:noFill/>
        </p:spPr>
        <p:txBody>
          <a:bodyPr lIns="91440" tIns="45720" rIns="91440" bIns="45720" anchor="t"/>
          <a:lstStyle>
            <a:lvl1pPr marL="228600" indent="-137160" algn="l" defTabSz="914400" rtl="0" eaLnBrk="1" latinLnBrk="0" hangingPunct="1">
              <a:lnSpc>
                <a:spcPts val="1800"/>
              </a:lnSpc>
              <a:spcBef>
                <a:spcPts val="1000"/>
              </a:spcBef>
              <a:spcAft>
                <a:spcPts val="600"/>
              </a:spcAft>
              <a:buSzPct val="100000"/>
              <a:buFontTx/>
              <a:buBlip>
                <a:blip r:embed="rId3"/>
              </a:buBlip>
              <a:defRPr sz="1600" kern="1200">
                <a:solidFill>
                  <a:schemeClr val="bg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ts val="500"/>
              </a:spcAft>
            </a:pPr>
            <a:r>
              <a:rPr lang="en-US" sz="900" b="1" spc="-1" dirty="0">
                <a:solidFill>
                  <a:schemeClr val="tx2"/>
                </a:solidFill>
                <a:latin typeface="Arial"/>
                <a:cs typeface="Arial"/>
              </a:rPr>
              <a:t>BRIEFED AT 2023 OTTAWA INTERNATIONAL CRYPTOGRAPHIC MODULE CONFERENCE </a:t>
            </a:r>
            <a:r>
              <a:rPr lang="en-US" sz="900" spc="-1" dirty="0">
                <a:solidFill>
                  <a:srgbClr val="000000"/>
                </a:solidFill>
                <a:latin typeface="Arial"/>
                <a:cs typeface="Arial"/>
              </a:rPr>
              <a:t>a NIAP update, co-presented the NIAP Entropy Analysis Report Guidance and the NIAP CNSA 2.0 update. Also, participated in a panel with Canada and AWS on Security vs. Compliance. Finally, presented on NIAP CAVP Equivalency Revisited. </a:t>
            </a:r>
          </a:p>
          <a:p>
            <a:pPr>
              <a:lnSpc>
                <a:spcPct val="100000"/>
              </a:lnSpc>
              <a:spcBef>
                <a:spcPts val="500"/>
              </a:spcBef>
              <a:spcAft>
                <a:spcPts val="500"/>
              </a:spcAft>
            </a:pPr>
            <a:r>
              <a:rPr lang="en-US" sz="900" b="1" spc="-1" dirty="0">
                <a:solidFill>
                  <a:schemeClr val="tx2"/>
                </a:solidFill>
                <a:latin typeface="Arial"/>
                <a:cs typeface="Arial"/>
              </a:rPr>
              <a:t>MET WITH ARMY NETCOM </a:t>
            </a:r>
            <a:r>
              <a:rPr lang="en-US" sz="900" spc="-1" dirty="0">
                <a:solidFill>
                  <a:srgbClr val="000000"/>
                </a:solidFill>
                <a:latin typeface="Arial"/>
                <a:cs typeface="Arial"/>
              </a:rPr>
              <a:t>to discuss Mobile Device Management as NETCOM leads global operations for the Army’s portion of the DODIN, ensuring freedom in cyberspace while denying the same to adversaries in support of multi-domain operations. Army NETCOM was interested in a particular product undergoing NIAP certification, especially considering the DoD requirements for the services to deploy Zero Trust Architectures in the next few years. </a:t>
            </a:r>
          </a:p>
          <a:p>
            <a:pPr>
              <a:lnSpc>
                <a:spcPct val="100000"/>
              </a:lnSpc>
            </a:pPr>
            <a:endParaRPr lang="en-US" sz="600" i="1" u="sng" spc="-1" dirty="0">
              <a:solidFill>
                <a:srgbClr val="FFFFFF"/>
              </a:solidFill>
              <a:ea typeface="DejaVu Sans"/>
            </a:endParaRPr>
          </a:p>
          <a:p>
            <a:pPr>
              <a:lnSpc>
                <a:spcPct val="100000"/>
              </a:lnSpc>
            </a:pPr>
            <a:endParaRPr lang="en-US" sz="600" spc="-1" dirty="0">
              <a:solidFill>
                <a:schemeClr val="accent1"/>
              </a:solidFill>
              <a:ea typeface="DejaVu Sans"/>
            </a:endParaRPr>
          </a:p>
        </p:txBody>
      </p:sp>
      <p:sp>
        <p:nvSpPr>
          <p:cNvPr id="19" name="Text Placeholder 9">
            <a:extLst>
              <a:ext uri="{FF2B5EF4-FFF2-40B4-BE49-F238E27FC236}">
                <a16:creationId xmlns:a16="http://schemas.microsoft.com/office/drawing/2014/main" id="{8E157F9C-275B-1711-8FAA-9486303DD20D}"/>
              </a:ext>
            </a:extLst>
          </p:cNvPr>
          <p:cNvSpPr txBox="1">
            <a:spLocks/>
          </p:cNvSpPr>
          <p:nvPr/>
        </p:nvSpPr>
        <p:spPr>
          <a:xfrm>
            <a:off x="6233366" y="1249307"/>
            <a:ext cx="2787423" cy="5446972"/>
          </a:xfrm>
          <a:prstGeom prst="rect">
            <a:avLst/>
          </a:prstGeom>
          <a:noFill/>
        </p:spPr>
        <p:txBody>
          <a:bodyPr lIns="91440" tIns="45720" rIns="91440" bIns="45720" anchor="t"/>
          <a:lstStyle>
            <a:lvl1pPr marL="228600" indent="-137160" algn="l" defTabSz="914400" rtl="0" eaLnBrk="1" latinLnBrk="0" hangingPunct="1">
              <a:lnSpc>
                <a:spcPts val="1800"/>
              </a:lnSpc>
              <a:spcBef>
                <a:spcPts val="1000"/>
              </a:spcBef>
              <a:spcAft>
                <a:spcPts val="600"/>
              </a:spcAft>
              <a:buSzPct val="100000"/>
              <a:buFontTx/>
              <a:buBlip>
                <a:blip r:embed="rId3"/>
              </a:buBlip>
              <a:defRPr sz="1600" kern="1200">
                <a:solidFill>
                  <a:schemeClr val="bg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b="1" spc="-1" dirty="0">
                <a:solidFill>
                  <a:schemeClr val="accent1"/>
                </a:solidFill>
                <a:latin typeface="Arial"/>
                <a:ea typeface="DejaVu Sans"/>
                <a:cs typeface="Arial"/>
              </a:rPr>
              <a:t>PP PUBLISHED</a:t>
            </a:r>
          </a:p>
          <a:p>
            <a:pPr marL="457200" lvl="1">
              <a:lnSpc>
                <a:spcPct val="100000"/>
              </a:lnSpc>
              <a:spcBef>
                <a:spcPts val="0"/>
              </a:spcBef>
              <a:spcAft>
                <a:spcPts val="0"/>
              </a:spcAft>
            </a:pPr>
            <a:r>
              <a:rPr lang="en-US" sz="900" spc="-1" dirty="0">
                <a:solidFill>
                  <a:srgbClr val="000000"/>
                </a:solidFill>
                <a:latin typeface="Arial"/>
                <a:cs typeface="Arial"/>
              </a:rPr>
              <a:t>Virtual Private Network (VPN) Gateways PP-Module Version 1.3</a:t>
            </a:r>
          </a:p>
          <a:p>
            <a:pPr>
              <a:lnSpc>
                <a:spcPct val="100000"/>
              </a:lnSpc>
            </a:pPr>
            <a:r>
              <a:rPr lang="en-US" sz="1100" b="1" spc="-1" dirty="0">
                <a:solidFill>
                  <a:schemeClr val="accent1"/>
                </a:solidFill>
                <a:latin typeface="Arial"/>
                <a:ea typeface="DejaVu Sans"/>
                <a:cs typeface="Arial"/>
              </a:rPr>
              <a:t>PP UPDATES IN PROGRESS</a:t>
            </a:r>
          </a:p>
          <a:p>
            <a:pPr marL="457200" lvl="1">
              <a:lnSpc>
                <a:spcPct val="100000"/>
              </a:lnSpc>
              <a:spcBef>
                <a:spcPts val="0"/>
              </a:spcBef>
              <a:spcAft>
                <a:spcPts val="0"/>
              </a:spcAft>
            </a:pPr>
            <a:r>
              <a:rPr lang="en-US" sz="900" spc="-1" dirty="0">
                <a:solidFill>
                  <a:srgbClr val="000000"/>
                </a:solidFill>
                <a:latin typeface="Arial"/>
                <a:cs typeface="Arial"/>
              </a:rPr>
              <a:t>Redaction Tool PP-Module, Version 1.0</a:t>
            </a:r>
          </a:p>
          <a:p>
            <a:pPr marL="457200" lvl="1">
              <a:lnSpc>
                <a:spcPct val="100000"/>
              </a:lnSpc>
              <a:spcBef>
                <a:spcPts val="0"/>
              </a:spcBef>
              <a:spcAft>
                <a:spcPts val="0"/>
              </a:spcAft>
            </a:pPr>
            <a:r>
              <a:rPr lang="en-US" sz="900" spc="-1" dirty="0">
                <a:solidFill>
                  <a:srgbClr val="000000"/>
                </a:solidFill>
                <a:latin typeface="Arial"/>
                <a:cs typeface="Arial"/>
              </a:rPr>
              <a:t>Mobile Device Management Agent PP-Module, Version 1.1</a:t>
            </a:r>
          </a:p>
          <a:p>
            <a:pPr marL="457200" lvl="1">
              <a:lnSpc>
                <a:spcPct val="100000"/>
              </a:lnSpc>
              <a:spcBef>
                <a:spcPts val="0"/>
              </a:spcBef>
              <a:spcAft>
                <a:spcPts val="0"/>
              </a:spcAft>
            </a:pPr>
            <a:r>
              <a:rPr lang="en-US" sz="900" spc="-1" dirty="0">
                <a:solidFill>
                  <a:srgbClr val="000000"/>
                </a:solidFill>
                <a:latin typeface="Arial"/>
                <a:cs typeface="Arial"/>
              </a:rPr>
              <a:t>Application Software PP Version 2.0</a:t>
            </a:r>
          </a:p>
          <a:p>
            <a:pPr marL="457200" lvl="1">
              <a:lnSpc>
                <a:spcPct val="100000"/>
              </a:lnSpc>
              <a:spcBef>
                <a:spcPts val="0"/>
              </a:spcBef>
              <a:spcAft>
                <a:spcPts val="0"/>
              </a:spcAft>
            </a:pPr>
            <a:r>
              <a:rPr lang="en-US" sz="900" spc="-1" dirty="0">
                <a:solidFill>
                  <a:srgbClr val="000000"/>
                </a:solidFill>
                <a:latin typeface="Arial"/>
                <a:cs typeface="Arial"/>
              </a:rPr>
              <a:t>TLS Functional Package</a:t>
            </a:r>
          </a:p>
          <a:p>
            <a:pPr marL="457200" lvl="1">
              <a:lnSpc>
                <a:spcPct val="100000"/>
              </a:lnSpc>
              <a:spcBef>
                <a:spcPts val="0"/>
              </a:spcBef>
              <a:spcAft>
                <a:spcPts val="0"/>
              </a:spcAft>
            </a:pPr>
            <a:r>
              <a:rPr lang="en-US" sz="900" spc="-1" dirty="0">
                <a:solidFill>
                  <a:srgbClr val="000000"/>
                </a:solidFill>
                <a:latin typeface="Arial"/>
                <a:cs typeface="Arial"/>
              </a:rPr>
              <a:t>SSH Functional Package</a:t>
            </a:r>
          </a:p>
          <a:p>
            <a:pPr marL="457200" lvl="1">
              <a:lnSpc>
                <a:spcPct val="100000"/>
              </a:lnSpc>
              <a:spcBef>
                <a:spcPts val="0"/>
              </a:spcBef>
              <a:spcAft>
                <a:spcPts val="0"/>
              </a:spcAft>
            </a:pPr>
            <a:r>
              <a:rPr lang="en-US" sz="900" spc="-1" dirty="0">
                <a:solidFill>
                  <a:srgbClr val="000000"/>
                </a:solidFill>
                <a:latin typeface="Arial"/>
                <a:cs typeface="Arial"/>
              </a:rPr>
              <a:t>Email PP-Module</a:t>
            </a:r>
          </a:p>
          <a:p>
            <a:pPr marL="457200" lvl="1">
              <a:lnSpc>
                <a:spcPct val="100000"/>
              </a:lnSpc>
              <a:spcBef>
                <a:spcPts val="0"/>
              </a:spcBef>
              <a:spcAft>
                <a:spcPts val="0"/>
              </a:spcAft>
            </a:pPr>
            <a:r>
              <a:rPr lang="en-US" sz="900" spc="-1" dirty="0">
                <a:solidFill>
                  <a:srgbClr val="000000"/>
                </a:solidFill>
                <a:latin typeface="Arial"/>
                <a:cs typeface="Arial"/>
              </a:rPr>
              <a:t>Web Browser PP-Module</a:t>
            </a:r>
          </a:p>
          <a:p>
            <a:pPr marL="457200" lvl="1">
              <a:lnSpc>
                <a:spcPct val="100000"/>
              </a:lnSpc>
              <a:spcBef>
                <a:spcPts val="0"/>
              </a:spcBef>
              <a:spcAft>
                <a:spcPts val="0"/>
              </a:spcAft>
            </a:pPr>
            <a:r>
              <a:rPr lang="en-US" sz="900" spc="-1" dirty="0">
                <a:solidFill>
                  <a:srgbClr val="000000"/>
                </a:solidFill>
                <a:latin typeface="Arial"/>
                <a:cs typeface="Arial"/>
              </a:rPr>
              <a:t>VPN Client PP-Module Errata</a:t>
            </a:r>
          </a:p>
          <a:p>
            <a:pPr marL="457200" lvl="1">
              <a:lnSpc>
                <a:spcPct val="100000"/>
              </a:lnSpc>
              <a:spcBef>
                <a:spcPts val="0"/>
              </a:spcBef>
              <a:spcAft>
                <a:spcPts val="0"/>
              </a:spcAft>
            </a:pPr>
            <a:r>
              <a:rPr lang="en-US" sz="900" spc="-1" dirty="0">
                <a:solidFill>
                  <a:srgbClr val="000000"/>
                </a:solidFill>
                <a:latin typeface="Arial"/>
                <a:cs typeface="Arial"/>
              </a:rPr>
              <a:t>Post-Quantum Cryptography (multiple PPs)</a:t>
            </a:r>
          </a:p>
          <a:p>
            <a:pPr marL="457200" lvl="1">
              <a:lnSpc>
                <a:spcPct val="100000"/>
              </a:lnSpc>
              <a:spcBef>
                <a:spcPts val="0"/>
              </a:spcBef>
              <a:spcAft>
                <a:spcPts val="0"/>
              </a:spcAft>
            </a:pPr>
            <a:r>
              <a:rPr lang="en-US" sz="900" spc="-1" dirty="0">
                <a:solidFill>
                  <a:srgbClr val="000000"/>
                </a:solidFill>
                <a:latin typeface="Arial"/>
                <a:cs typeface="Arial"/>
              </a:rPr>
              <a:t>Conversion to latest Common Criteria version (multiple PPs)</a:t>
            </a:r>
          </a:p>
          <a:p>
            <a:pPr marL="457200" lvl="1">
              <a:lnSpc>
                <a:spcPct val="100000"/>
              </a:lnSpc>
              <a:spcBef>
                <a:spcPts val="0"/>
              </a:spcBef>
              <a:spcAft>
                <a:spcPts val="0"/>
              </a:spcAft>
            </a:pPr>
            <a:endParaRPr lang="en-US" sz="900" spc="-1" dirty="0">
              <a:solidFill>
                <a:srgbClr val="FF0000"/>
              </a:solidFill>
              <a:latin typeface="Arial"/>
              <a:cs typeface="Arial"/>
            </a:endParaRPr>
          </a:p>
          <a:p>
            <a:pPr>
              <a:lnSpc>
                <a:spcPct val="100000"/>
              </a:lnSpc>
            </a:pPr>
            <a:r>
              <a:rPr lang="en-US" sz="1100" b="1" spc="-1" dirty="0">
                <a:solidFill>
                  <a:schemeClr val="accent1"/>
                </a:solidFill>
                <a:latin typeface="Arial"/>
                <a:ea typeface="DejaVu Sans"/>
                <a:cs typeface="Arial"/>
              </a:rPr>
              <a:t>PPs IN DEVELOPMENT</a:t>
            </a:r>
            <a:endParaRPr lang="en-US" sz="900" b="1" spc="-1" dirty="0">
              <a:solidFill>
                <a:schemeClr val="accent1"/>
              </a:solidFill>
              <a:latin typeface="Arial"/>
              <a:ea typeface="DejaVu Sans"/>
              <a:cs typeface="Arial"/>
            </a:endParaRPr>
          </a:p>
          <a:p>
            <a:pPr marL="457200" lvl="1">
              <a:lnSpc>
                <a:spcPct val="100000"/>
              </a:lnSpc>
              <a:spcBef>
                <a:spcPts val="0"/>
              </a:spcBef>
              <a:spcAft>
                <a:spcPts val="0"/>
              </a:spcAft>
            </a:pPr>
            <a:r>
              <a:rPr lang="en-US" sz="900" spc="-1" dirty="0">
                <a:solidFill>
                  <a:srgbClr val="000000"/>
                </a:solidFill>
                <a:latin typeface="Arial"/>
                <a:ea typeface="DejaVu Sans"/>
                <a:cs typeface="Arial"/>
              </a:rPr>
              <a:t>Retransmission Device PP</a:t>
            </a:r>
          </a:p>
          <a:p>
            <a:pPr marL="457200" lvl="1">
              <a:lnSpc>
                <a:spcPct val="100000"/>
              </a:lnSpc>
              <a:spcBef>
                <a:spcPts val="0"/>
              </a:spcBef>
              <a:spcAft>
                <a:spcPts val="0"/>
              </a:spcAft>
            </a:pPr>
            <a:r>
              <a:rPr lang="en-US" sz="900" spc="-1" dirty="0">
                <a:solidFill>
                  <a:srgbClr val="000000"/>
                </a:solidFill>
                <a:latin typeface="Arial"/>
                <a:ea typeface="DejaVu Sans"/>
                <a:cs typeface="Arial"/>
              </a:rPr>
              <a:t>ESM-Privilege Access Management PP</a:t>
            </a:r>
          </a:p>
          <a:p>
            <a:pPr marL="457200" lvl="1">
              <a:lnSpc>
                <a:spcPct val="100000"/>
              </a:lnSpc>
              <a:spcBef>
                <a:spcPts val="0"/>
              </a:spcBef>
              <a:spcAft>
                <a:spcPts val="0"/>
              </a:spcAft>
            </a:pPr>
            <a:r>
              <a:rPr lang="en-US" sz="900" spc="-1" dirty="0">
                <a:solidFill>
                  <a:srgbClr val="000000"/>
                </a:solidFill>
                <a:latin typeface="Arial"/>
                <a:ea typeface="DejaVu Sans"/>
                <a:cs typeface="Arial"/>
              </a:rPr>
              <a:t>ESM-Enterprise Management PP </a:t>
            </a:r>
          </a:p>
          <a:p>
            <a:pPr marL="457200" lvl="1">
              <a:lnSpc>
                <a:spcPct val="100000"/>
              </a:lnSpc>
              <a:spcBef>
                <a:spcPts val="0"/>
              </a:spcBef>
              <a:spcAft>
                <a:spcPts val="0"/>
              </a:spcAft>
            </a:pPr>
            <a:r>
              <a:rPr lang="en-US" sz="900" spc="-1" dirty="0">
                <a:solidFill>
                  <a:srgbClr val="000000"/>
                </a:solidFill>
                <a:latin typeface="Arial"/>
                <a:ea typeface="DejaVu Sans"/>
                <a:cs typeface="Arial"/>
              </a:rPr>
              <a:t>Software Defined Networking Controllers PP</a:t>
            </a:r>
          </a:p>
          <a:p>
            <a:pPr marL="457200" lvl="1">
              <a:lnSpc>
                <a:spcPct val="100000"/>
              </a:lnSpc>
              <a:spcBef>
                <a:spcPts val="0"/>
              </a:spcBef>
              <a:spcAft>
                <a:spcPts val="0"/>
              </a:spcAft>
            </a:pPr>
            <a:r>
              <a:rPr lang="en-US" sz="900" spc="-1" dirty="0">
                <a:solidFill>
                  <a:srgbClr val="000000"/>
                </a:solidFill>
                <a:latin typeface="Arial"/>
                <a:ea typeface="DejaVu Sans"/>
                <a:cs typeface="Arial"/>
              </a:rPr>
              <a:t>X509 Functional Package </a:t>
            </a:r>
          </a:p>
          <a:p>
            <a:pPr marL="320040" lvl="1" indent="0">
              <a:lnSpc>
                <a:spcPct val="100000"/>
              </a:lnSpc>
              <a:spcBef>
                <a:spcPts val="0"/>
              </a:spcBef>
              <a:spcAft>
                <a:spcPts val="0"/>
              </a:spcAft>
              <a:buNone/>
            </a:pPr>
            <a:endParaRPr lang="en-US" sz="900" spc="-1" dirty="0">
              <a:solidFill>
                <a:schemeClr val="accent2"/>
              </a:solidFill>
              <a:latin typeface="Arial"/>
              <a:ea typeface="DejaVu Sans"/>
              <a:cs typeface="Arial"/>
            </a:endParaRPr>
          </a:p>
          <a:p>
            <a:pPr>
              <a:lnSpc>
                <a:spcPct val="100000"/>
              </a:lnSpc>
            </a:pPr>
            <a:r>
              <a:rPr lang="en-US" sz="1100" b="1" spc="-1" dirty="0" err="1">
                <a:solidFill>
                  <a:schemeClr val="accent1"/>
                </a:solidFill>
                <a:latin typeface="Arial"/>
                <a:ea typeface="DejaVu Sans"/>
                <a:cs typeface="Arial"/>
              </a:rPr>
              <a:t>cPPs</a:t>
            </a:r>
            <a:r>
              <a:rPr lang="en-US" sz="1100" b="1" spc="-1" dirty="0">
                <a:solidFill>
                  <a:schemeClr val="accent1"/>
                </a:solidFill>
                <a:latin typeface="Arial"/>
                <a:ea typeface="DejaVu Sans"/>
                <a:cs typeface="Arial"/>
              </a:rPr>
              <a:t> REVIEWING FOR ENDORSEMENT</a:t>
            </a:r>
            <a:endParaRPr lang="en-US" sz="900" spc="-1" dirty="0">
              <a:solidFill>
                <a:srgbClr val="000000"/>
              </a:solidFill>
              <a:latin typeface="Arial"/>
              <a:ea typeface="DejaVu Sans"/>
              <a:cs typeface="Arial"/>
            </a:endParaRPr>
          </a:p>
          <a:p>
            <a:pPr marL="457200" lvl="1">
              <a:lnSpc>
                <a:spcPct val="100000"/>
              </a:lnSpc>
              <a:spcBef>
                <a:spcPts val="0"/>
              </a:spcBef>
              <a:spcAft>
                <a:spcPts val="0"/>
              </a:spcAft>
            </a:pPr>
            <a:r>
              <a:rPr lang="en-US" sz="900" spc="-1" dirty="0">
                <a:solidFill>
                  <a:srgbClr val="000000"/>
                </a:solidFill>
                <a:latin typeface="Arial"/>
                <a:ea typeface="DejaVu Sans"/>
                <a:cs typeface="Arial"/>
              </a:rPr>
              <a:t>Application Software </a:t>
            </a:r>
            <a:r>
              <a:rPr lang="en-US" sz="900" spc="-1" dirty="0" err="1">
                <a:solidFill>
                  <a:srgbClr val="000000"/>
                </a:solidFill>
                <a:latin typeface="Arial"/>
                <a:ea typeface="DejaVu Sans"/>
                <a:cs typeface="Arial"/>
              </a:rPr>
              <a:t>cPP</a:t>
            </a:r>
            <a:endParaRPr lang="en-US" sz="900" spc="-1" dirty="0">
              <a:solidFill>
                <a:srgbClr val="000000"/>
              </a:solidFill>
              <a:latin typeface="Arial"/>
              <a:ea typeface="DejaVu Sans"/>
              <a:cs typeface="Arial"/>
            </a:endParaRPr>
          </a:p>
          <a:p>
            <a:pPr marL="457200" lvl="1">
              <a:lnSpc>
                <a:spcPct val="100000"/>
              </a:lnSpc>
              <a:spcBef>
                <a:spcPts val="0"/>
              </a:spcBef>
              <a:spcAft>
                <a:spcPts val="0"/>
              </a:spcAft>
            </a:pPr>
            <a:r>
              <a:rPr lang="en-US" sz="900" spc="-1" dirty="0">
                <a:solidFill>
                  <a:srgbClr val="000000"/>
                </a:solidFill>
                <a:latin typeface="Arial"/>
                <a:ea typeface="DejaVu Sans"/>
                <a:cs typeface="Arial"/>
              </a:rPr>
              <a:t>Hard Copy Device </a:t>
            </a:r>
            <a:r>
              <a:rPr lang="en-US" sz="900" spc="-1" dirty="0" err="1">
                <a:solidFill>
                  <a:srgbClr val="000000"/>
                </a:solidFill>
                <a:latin typeface="Arial"/>
                <a:ea typeface="DejaVu Sans"/>
                <a:cs typeface="Arial"/>
              </a:rPr>
              <a:t>cPP</a:t>
            </a:r>
            <a:endParaRPr lang="en-US" sz="900" spc="-1" dirty="0">
              <a:solidFill>
                <a:srgbClr val="000000"/>
              </a:solidFill>
              <a:latin typeface="Arial"/>
              <a:ea typeface="DejaVu Sans"/>
              <a:cs typeface="Arial"/>
            </a:endParaRPr>
          </a:p>
          <a:p>
            <a:pPr marL="457200" lvl="1">
              <a:lnSpc>
                <a:spcPct val="100000"/>
              </a:lnSpc>
              <a:spcBef>
                <a:spcPts val="0"/>
              </a:spcBef>
              <a:spcAft>
                <a:spcPts val="0"/>
              </a:spcAft>
            </a:pPr>
            <a:r>
              <a:rPr lang="en-US" sz="900" spc="-1" dirty="0">
                <a:solidFill>
                  <a:srgbClr val="000000"/>
                </a:solidFill>
                <a:latin typeface="Arial"/>
                <a:ea typeface="DejaVu Sans"/>
                <a:cs typeface="Arial"/>
              </a:rPr>
              <a:t>Network Device </a:t>
            </a:r>
            <a:r>
              <a:rPr lang="en-US" sz="900" spc="-1" dirty="0" err="1">
                <a:solidFill>
                  <a:srgbClr val="000000"/>
                </a:solidFill>
                <a:latin typeface="Arial"/>
                <a:ea typeface="DejaVu Sans"/>
                <a:cs typeface="Arial"/>
              </a:rPr>
              <a:t>cPP</a:t>
            </a:r>
            <a:r>
              <a:rPr lang="en-US" sz="900" spc="-1" dirty="0">
                <a:solidFill>
                  <a:srgbClr val="000000"/>
                </a:solidFill>
                <a:latin typeface="Arial"/>
                <a:ea typeface="DejaVu Sans"/>
                <a:cs typeface="Arial"/>
              </a:rPr>
              <a:t> v3.0</a:t>
            </a:r>
          </a:p>
        </p:txBody>
      </p:sp>
      <p:sp>
        <p:nvSpPr>
          <p:cNvPr id="20" name="Text Placeholder 9">
            <a:extLst>
              <a:ext uri="{FF2B5EF4-FFF2-40B4-BE49-F238E27FC236}">
                <a16:creationId xmlns:a16="http://schemas.microsoft.com/office/drawing/2014/main" id="{1DDF5653-8D64-DC41-387B-D4D4D3805522}"/>
              </a:ext>
            </a:extLst>
          </p:cNvPr>
          <p:cNvSpPr txBox="1">
            <a:spLocks/>
          </p:cNvSpPr>
          <p:nvPr/>
        </p:nvSpPr>
        <p:spPr>
          <a:xfrm>
            <a:off x="9088572" y="1180299"/>
            <a:ext cx="3018037" cy="5446972"/>
          </a:xfrm>
          <a:prstGeom prst="rect">
            <a:avLst/>
          </a:prstGeom>
          <a:noFill/>
        </p:spPr>
        <p:txBody>
          <a:bodyPr lIns="91440" tIns="45720" rIns="91440" bIns="45720" anchor="t"/>
          <a:lstStyle>
            <a:lvl1pPr marL="228600" indent="-137160" algn="l" defTabSz="914400" rtl="0" eaLnBrk="1" latinLnBrk="0" hangingPunct="1">
              <a:lnSpc>
                <a:spcPts val="1800"/>
              </a:lnSpc>
              <a:spcBef>
                <a:spcPts val="1000"/>
              </a:spcBef>
              <a:spcAft>
                <a:spcPts val="600"/>
              </a:spcAft>
              <a:buSzPct val="100000"/>
              <a:buFontTx/>
              <a:buBlip>
                <a:blip r:embed="rId3"/>
              </a:buBlip>
              <a:defRPr sz="1600" kern="1200">
                <a:solidFill>
                  <a:schemeClr val="bg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ts val="1800"/>
              </a:lnSpc>
              <a:spcBef>
                <a:spcPts val="500"/>
              </a:spcBef>
              <a:spcAft>
                <a:spcPts val="600"/>
              </a:spcAft>
              <a:buFontTx/>
              <a:buBlip>
                <a:blip r:embed="rId3"/>
              </a:buBlip>
              <a:defRPr sz="1600" kern="1200">
                <a:solidFill>
                  <a:schemeClr val="bg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Font typeface="Arial,Sans-Serif"/>
              <a:buChar char="•"/>
            </a:pPr>
            <a:r>
              <a:rPr lang="en-US" sz="900" b="1" spc="-1">
                <a:solidFill>
                  <a:schemeClr val="tx2"/>
                </a:solidFill>
                <a:latin typeface="Arial"/>
                <a:cs typeface="Arial"/>
              </a:rPr>
              <a:t>NIAP HOSTED A COLLABORATIVE MEETING WITH THE GOVERNMENT OF CANADA </a:t>
            </a:r>
            <a:r>
              <a:rPr lang="en-US" sz="900" spc="-1">
                <a:solidFill>
                  <a:srgbClr val="000000"/>
                </a:solidFill>
                <a:latin typeface="Arial"/>
                <a:cs typeface="Arial"/>
              </a:rPr>
              <a:t>in US spaces to facilitate discussions on shared interest and strategies as Canada is one of NIAP's closest partners in the CCRA. Notable briefs were Cryptologic Methodology Validation Program update, PP roadmap that included CC:2022 and CNA2.0 schedule, and website overview for NIAP and the CC Portal. </a:t>
            </a:r>
            <a:endParaRPr lang="en-US">
              <a:solidFill>
                <a:srgbClr val="000000"/>
              </a:solidFill>
            </a:endParaRPr>
          </a:p>
          <a:p>
            <a:pPr>
              <a:lnSpc>
                <a:spcPct val="100000"/>
              </a:lnSpc>
              <a:spcBef>
                <a:spcPts val="0"/>
              </a:spcBef>
              <a:spcAft>
                <a:spcPts val="0"/>
              </a:spcAft>
              <a:buFont typeface="Arial,Sans-Serif"/>
              <a:buChar char="•"/>
            </a:pPr>
            <a:endParaRPr lang="en-US" sz="1400" spc="-1">
              <a:solidFill>
                <a:schemeClr val="accent5"/>
              </a:solidFill>
              <a:latin typeface="Arial"/>
              <a:cs typeface="Arial"/>
            </a:endParaRPr>
          </a:p>
          <a:p>
            <a:pPr>
              <a:lnSpc>
                <a:spcPct val="100000"/>
              </a:lnSpc>
              <a:spcBef>
                <a:spcPts val="0"/>
              </a:spcBef>
              <a:spcAft>
                <a:spcPts val="100"/>
              </a:spcAft>
              <a:buFont typeface="Arial,Sans-Serif"/>
              <a:buChar char="•"/>
            </a:pPr>
            <a:r>
              <a:rPr lang="en-US" sz="900" b="1" spc="-1">
                <a:solidFill>
                  <a:schemeClr val="tx2"/>
                </a:solidFill>
                <a:latin typeface="Arial"/>
                <a:cs typeface="Arial"/>
              </a:rPr>
              <a:t>NCSS AND NIAP ATTENDED A BSI ROUNDTABLE</a:t>
            </a:r>
            <a:r>
              <a:rPr lang="en-US" sz="900" spc="-1">
                <a:solidFill>
                  <a:srgbClr val="000000"/>
                </a:solidFill>
                <a:latin typeface="Arial"/>
                <a:cs typeface="Arial"/>
              </a:rPr>
              <a:t> with the President of BSI to discuss ongoing partnership with the BSI common criteria scheme lead. NIAP has been working closely with BSI on a cryptographic requirements catalogue for future product evaluations, mutual recognition topics with</a:t>
            </a:r>
            <a:r>
              <a:rPr lang="en-US" sz="900" spc="-1" dirty="0">
                <a:solidFill>
                  <a:srgbClr val="000000"/>
                </a:solidFill>
                <a:latin typeface="Arial"/>
                <a:cs typeface="Arial"/>
              </a:rPr>
              <a:t> EU Cybersecurity Legislation</a:t>
            </a:r>
            <a:r>
              <a:rPr lang="en-US" sz="900" spc="-1">
                <a:solidFill>
                  <a:srgbClr val="000000"/>
                </a:solidFill>
                <a:latin typeface="Arial"/>
                <a:cs typeface="Arial"/>
              </a:rPr>
              <a:t>, and outreach to industry. BSI supported the close engagement with industry, synchronizing standards messaging and engagement, and mutual recognition between testing schemes. BSI expressed interest in cloud and</a:t>
            </a:r>
            <a:r>
              <a:rPr lang="en-US" sz="900" spc="-1">
                <a:solidFill>
                  <a:schemeClr val="accent5"/>
                </a:solidFill>
                <a:latin typeface="Arial"/>
                <a:cs typeface="Arial"/>
              </a:rPr>
              <a:t> </a:t>
            </a:r>
            <a:r>
              <a:rPr lang="en-US" sz="900" spc="-1" dirty="0">
                <a:solidFill>
                  <a:srgbClr val="000000"/>
                </a:solidFill>
                <a:latin typeface="Arial"/>
                <a:cs typeface="Arial"/>
              </a:rPr>
              <a:t>German national/EU requirements </a:t>
            </a:r>
            <a:r>
              <a:rPr lang="en-US" sz="900" spc="-1">
                <a:solidFill>
                  <a:srgbClr val="000000"/>
                </a:solidFill>
                <a:latin typeface="Arial"/>
                <a:cs typeface="Arial"/>
              </a:rPr>
              <a:t>while leveraging secure US hosted capabilities. </a:t>
            </a:r>
          </a:p>
          <a:p>
            <a:pPr marL="262890" indent="-171450">
              <a:lnSpc>
                <a:spcPct val="100000"/>
              </a:lnSpc>
              <a:spcBef>
                <a:spcPts val="0"/>
              </a:spcBef>
              <a:spcAft>
                <a:spcPts val="0"/>
              </a:spcAft>
              <a:buFont typeface="Arial,Sans-Serif"/>
              <a:buChar char="•"/>
            </a:pPr>
            <a:endParaRPr lang="en-US" sz="1400" spc="-1">
              <a:solidFill>
                <a:srgbClr val="0067A0"/>
              </a:solidFill>
              <a:latin typeface="Arial"/>
              <a:cs typeface="Arial"/>
            </a:endParaRPr>
          </a:p>
          <a:p>
            <a:pPr marL="262890" indent="-171450">
              <a:lnSpc>
                <a:spcPct val="100000"/>
              </a:lnSpc>
              <a:spcBef>
                <a:spcPts val="0"/>
              </a:spcBef>
              <a:spcAft>
                <a:spcPts val="0"/>
              </a:spcAft>
              <a:buFont typeface="Arial,Sans-Serif"/>
              <a:buChar char="•"/>
            </a:pPr>
            <a:r>
              <a:rPr lang="en-US" sz="900" b="1" spc="-1">
                <a:solidFill>
                  <a:schemeClr val="tx2"/>
                </a:solidFill>
                <a:latin typeface="Arial"/>
                <a:cs typeface="Arial"/>
              </a:rPr>
              <a:t>PREPARATION FOR CCRA MEETINGS </a:t>
            </a:r>
            <a:r>
              <a:rPr lang="en-US" sz="900" spc="-1">
                <a:solidFill>
                  <a:srgbClr val="000000"/>
                </a:solidFill>
                <a:latin typeface="Arial"/>
                <a:ea typeface="DejaVu Sans"/>
                <a:cs typeface="Arial"/>
              </a:rPr>
              <a:t>October 25-27 &amp; 30, 2023 in Washington, DC open to all members and nations within the CCRA</a:t>
            </a:r>
          </a:p>
          <a:p>
            <a:pPr marL="262890" indent="-171450">
              <a:lnSpc>
                <a:spcPct val="100000"/>
              </a:lnSpc>
              <a:spcBef>
                <a:spcPts val="0"/>
              </a:spcBef>
              <a:spcAft>
                <a:spcPts val="0"/>
              </a:spcAft>
              <a:buFont typeface="Arial,Sans-Serif"/>
              <a:buChar char="•"/>
            </a:pPr>
            <a:endParaRPr lang="en-US" sz="1400" spc="-1">
              <a:solidFill>
                <a:schemeClr val="accent5"/>
              </a:solidFill>
              <a:latin typeface="Arial"/>
              <a:ea typeface="DejaVu Sans"/>
              <a:cs typeface="Arial"/>
            </a:endParaRPr>
          </a:p>
          <a:p>
            <a:pPr marL="262890" indent="-171450">
              <a:lnSpc>
                <a:spcPct val="100000"/>
              </a:lnSpc>
              <a:spcBef>
                <a:spcPts val="0"/>
              </a:spcBef>
              <a:spcAft>
                <a:spcPts val="0"/>
              </a:spcAft>
              <a:buFont typeface="Arial,Sans-Serif"/>
              <a:buChar char="•"/>
            </a:pPr>
            <a:r>
              <a:rPr lang="en-US" sz="900" b="1" spc="-1">
                <a:solidFill>
                  <a:schemeClr val="tx2"/>
                </a:solidFill>
                <a:latin typeface="Arial"/>
                <a:ea typeface="DejaVu Sans"/>
                <a:cs typeface="Arial"/>
              </a:rPr>
              <a:t>PREPARATION FOR 22nd INTERNATIONAL COMMON CRITERIA CONFERENCE (ICCC) </a:t>
            </a:r>
            <a:r>
              <a:rPr lang="en-US" sz="900" spc="-1">
                <a:solidFill>
                  <a:srgbClr val="000000"/>
                </a:solidFill>
                <a:latin typeface="Arial"/>
                <a:ea typeface="DejaVu Sans"/>
                <a:cs typeface="Arial"/>
              </a:rPr>
              <a:t>31 October – 2 November 2023 in Washington, DC</a:t>
            </a:r>
            <a:endParaRPr lang="en-US" sz="900">
              <a:solidFill>
                <a:srgbClr val="000000"/>
              </a:solidFill>
              <a:ea typeface="DejaVu Sans"/>
            </a:endParaRPr>
          </a:p>
          <a:p>
            <a:pPr marL="262890" indent="-171450">
              <a:lnSpc>
                <a:spcPct val="100000"/>
              </a:lnSpc>
              <a:spcBef>
                <a:spcPts val="0"/>
              </a:spcBef>
              <a:spcAft>
                <a:spcPts val="0"/>
              </a:spcAft>
              <a:buFont typeface="Arial,Sans-Serif"/>
              <a:buChar char="•"/>
            </a:pPr>
            <a:endParaRPr lang="en-US" sz="900" spc="-1">
              <a:ea typeface="DejaVu Sans"/>
            </a:endParaRPr>
          </a:p>
          <a:p>
            <a:pPr marL="262890" indent="-171450">
              <a:lnSpc>
                <a:spcPct val="100000"/>
              </a:lnSpc>
              <a:spcBef>
                <a:spcPts val="0"/>
              </a:spcBef>
              <a:spcAft>
                <a:spcPts val="0"/>
              </a:spcAft>
              <a:buFont typeface="Arial,Sans-Serif"/>
              <a:buChar char="•"/>
            </a:pPr>
            <a:r>
              <a:rPr lang="en-US" sz="900" b="1" spc="-1">
                <a:solidFill>
                  <a:schemeClr val="tx2"/>
                </a:solidFill>
                <a:latin typeface="Arial"/>
                <a:cs typeface="Arial"/>
              </a:rPr>
              <a:t>PREPARATION FOR HOSTING AUSTRALIAN CCRA SCHEME </a:t>
            </a:r>
            <a:r>
              <a:rPr lang="en-US" sz="900" spc="-1">
                <a:solidFill>
                  <a:srgbClr val="000000"/>
                </a:solidFill>
                <a:latin typeface="Arial"/>
                <a:cs typeface="Arial"/>
              </a:rPr>
              <a:t>on November 3 2023 in US spaces</a:t>
            </a:r>
            <a:br>
              <a:rPr lang="en-US" sz="900" spc="-1">
                <a:ea typeface="DejaVu Sans"/>
              </a:rPr>
            </a:br>
            <a:r>
              <a:rPr lang="en-US" sz="900" spc="-1">
                <a:latin typeface="Arial"/>
                <a:ea typeface="DejaVu Sans"/>
                <a:cs typeface="Arial"/>
              </a:rPr>
              <a:t> </a:t>
            </a:r>
            <a:endParaRPr lang="en-US" sz="900"/>
          </a:p>
          <a:p>
            <a:pPr marL="91440" indent="0">
              <a:lnSpc>
                <a:spcPct val="100000"/>
              </a:lnSpc>
              <a:spcBef>
                <a:spcPts val="0"/>
              </a:spcBef>
              <a:spcAft>
                <a:spcPts val="0"/>
              </a:spcAft>
              <a:buNone/>
            </a:pPr>
            <a:endParaRPr lang="en-US" sz="900" spc="-1">
              <a:solidFill>
                <a:srgbClr val="FFFFFF"/>
              </a:solidFill>
              <a:ea typeface="DejaVu Sans"/>
            </a:endParaRPr>
          </a:p>
        </p:txBody>
      </p:sp>
      <p:pic>
        <p:nvPicPr>
          <p:cNvPr id="21" name="Graphic 20" descr="Handshake outline">
            <a:extLst>
              <a:ext uri="{FF2B5EF4-FFF2-40B4-BE49-F238E27FC236}">
                <a16:creationId xmlns:a16="http://schemas.microsoft.com/office/drawing/2014/main" id="{5CF21EE9-D0F0-CBED-C2E3-4911D60D4D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9452" y="561603"/>
            <a:ext cx="612651" cy="612651"/>
          </a:xfrm>
          <a:prstGeom prst="rect">
            <a:avLst/>
          </a:prstGeom>
        </p:spPr>
      </p:pic>
      <p:pic>
        <p:nvPicPr>
          <p:cNvPr id="22" name="Graphic 21" descr="Clipboard Mixed outline">
            <a:extLst>
              <a:ext uri="{FF2B5EF4-FFF2-40B4-BE49-F238E27FC236}">
                <a16:creationId xmlns:a16="http://schemas.microsoft.com/office/drawing/2014/main" id="{7DF9EF55-0504-5DF6-B8D7-4B61D35896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616" y="643703"/>
            <a:ext cx="448451" cy="448451"/>
          </a:xfrm>
          <a:prstGeom prst="rect">
            <a:avLst/>
          </a:prstGeom>
        </p:spPr>
      </p:pic>
      <p:pic>
        <p:nvPicPr>
          <p:cNvPr id="23" name="Graphic 22" descr="Chat outline">
            <a:extLst>
              <a:ext uri="{FF2B5EF4-FFF2-40B4-BE49-F238E27FC236}">
                <a16:creationId xmlns:a16="http://schemas.microsoft.com/office/drawing/2014/main" id="{D39368DD-B242-3ABA-AEC0-65D694AC77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65449" y="557212"/>
            <a:ext cx="621432" cy="621432"/>
          </a:xfrm>
          <a:prstGeom prst="rect">
            <a:avLst/>
          </a:prstGeom>
        </p:spPr>
      </p:pic>
      <p:graphicFrame>
        <p:nvGraphicFramePr>
          <p:cNvPr id="24" name="Table 36">
            <a:extLst>
              <a:ext uri="{FF2B5EF4-FFF2-40B4-BE49-F238E27FC236}">
                <a16:creationId xmlns:a16="http://schemas.microsoft.com/office/drawing/2014/main" id="{CEE18F9D-C995-EF0E-9A9B-A8FA1E8393D8}"/>
              </a:ext>
            </a:extLst>
          </p:cNvPr>
          <p:cNvGraphicFramePr>
            <a:graphicFrameLocks noGrp="1"/>
          </p:cNvGraphicFramePr>
          <p:nvPr>
            <p:extLst>
              <p:ext uri="{D42A27DB-BD31-4B8C-83A1-F6EECF244321}">
                <p14:modId xmlns:p14="http://schemas.microsoft.com/office/powerpoint/2010/main" val="1160161177"/>
              </p:ext>
            </p:extLst>
          </p:nvPr>
        </p:nvGraphicFramePr>
        <p:xfrm>
          <a:off x="325247" y="2175907"/>
          <a:ext cx="2575727" cy="589809"/>
        </p:xfrm>
        <a:graphic>
          <a:graphicData uri="http://schemas.openxmlformats.org/drawingml/2006/table">
            <a:tbl>
              <a:tblPr firstRow="1" bandRow="1">
                <a:tableStyleId>{073A0DAA-6AF3-43AB-8588-CEC1D06C72B9}</a:tableStyleId>
              </a:tblPr>
              <a:tblGrid>
                <a:gridCol w="2206846">
                  <a:extLst>
                    <a:ext uri="{9D8B030D-6E8A-4147-A177-3AD203B41FA5}">
                      <a16:colId xmlns:a16="http://schemas.microsoft.com/office/drawing/2014/main" val="1518909216"/>
                    </a:ext>
                  </a:extLst>
                </a:gridCol>
                <a:gridCol w="368881">
                  <a:extLst>
                    <a:ext uri="{9D8B030D-6E8A-4147-A177-3AD203B41FA5}">
                      <a16:colId xmlns:a16="http://schemas.microsoft.com/office/drawing/2014/main" val="2180107418"/>
                    </a:ext>
                  </a:extLst>
                </a:gridCol>
              </a:tblGrid>
              <a:tr h="288630">
                <a:tc>
                  <a:txBody>
                    <a:bodyPr/>
                    <a:lstStyle/>
                    <a:p>
                      <a:r>
                        <a:rPr lang="en-US" sz="900" b="0" spc="-1">
                          <a:solidFill>
                            <a:schemeClr val="accent2"/>
                          </a:solidFill>
                          <a:latin typeface="Arial"/>
                          <a:ea typeface="Arial"/>
                          <a:cs typeface="Arial"/>
                        </a:rPr>
                        <a:t>Network Device (ND)</a:t>
                      </a:r>
                      <a:endParaRPr lang="en-US" sz="900" b="0">
                        <a:solidFill>
                          <a:schemeClr val="accent2"/>
                        </a:solidFill>
                        <a:latin typeface="Arial"/>
                        <a:cs typeface="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a:solidFill>
                            <a:schemeClr val="accent2"/>
                          </a:solidFill>
                          <a:latin typeface="Arial"/>
                          <a:cs typeface="Arial"/>
                        </a:rPr>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2797879"/>
                  </a:ext>
                </a:extLst>
              </a:tr>
              <a:tr h="301179">
                <a:tc>
                  <a:txBody>
                    <a:bodyPr/>
                    <a:lstStyle/>
                    <a:p>
                      <a:r>
                        <a:rPr lang="en-US" sz="900" b="0">
                          <a:solidFill>
                            <a:schemeClr val="accent2"/>
                          </a:solidFill>
                          <a:latin typeface="Arial"/>
                          <a:cs typeface="Arial"/>
                        </a:rPr>
                        <a:t>Application Software (APP)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dirty="0">
                          <a:solidFill>
                            <a:schemeClr val="accent2"/>
                          </a:solidFill>
                          <a:latin typeface="Arial"/>
                          <a:cs typeface="Arial"/>
                        </a:rPr>
                        <a:t>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3724420"/>
                  </a:ext>
                </a:extLst>
              </a:tr>
            </a:tbl>
          </a:graphicData>
        </a:graphic>
      </p:graphicFrame>
      <p:pic>
        <p:nvPicPr>
          <p:cNvPr id="25" name="Graphic 24" descr="Pencil outline">
            <a:extLst>
              <a:ext uri="{FF2B5EF4-FFF2-40B4-BE49-F238E27FC236}">
                <a16:creationId xmlns:a16="http://schemas.microsoft.com/office/drawing/2014/main" id="{C7F93E82-7070-A5E6-73AF-52977C0232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8272" y="639778"/>
            <a:ext cx="456301" cy="456301"/>
          </a:xfrm>
          <a:prstGeom prst="rect">
            <a:avLst/>
          </a:prstGeom>
        </p:spPr>
      </p:pic>
    </p:spTree>
    <p:extLst>
      <p:ext uri="{BB962C8B-B14F-4D97-AF65-F5344CB8AC3E}">
        <p14:creationId xmlns:p14="http://schemas.microsoft.com/office/powerpoint/2010/main" val="350243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ght Simple">
  <a:themeElements>
    <a:clrScheme name="CSD">
      <a:dk1>
        <a:srgbClr val="0095C8"/>
      </a:dk1>
      <a:lt1>
        <a:srgbClr val="FFFFFF"/>
      </a:lt1>
      <a:dk2>
        <a:srgbClr val="0067A0"/>
      </a:dk2>
      <a:lt2>
        <a:srgbClr val="BE3A34"/>
      </a:lt2>
      <a:accent1>
        <a:srgbClr val="A6192E"/>
      </a:accent1>
      <a:accent2>
        <a:srgbClr val="221C35"/>
      </a:accent2>
      <a:accent3>
        <a:srgbClr val="4C4B5B"/>
      </a:accent3>
      <a:accent4>
        <a:srgbClr val="C1C6C8"/>
      </a:accent4>
      <a:accent5>
        <a:srgbClr val="6CC24A"/>
      </a:accent5>
      <a:accent6>
        <a:srgbClr val="F0B323"/>
      </a:accent6>
      <a:hlink>
        <a:srgbClr val="4472C4"/>
      </a:hlink>
      <a:folHlink>
        <a:srgbClr val="954F72"/>
      </a:folHlink>
    </a:clrScheme>
    <a:fontScheme name="Custom 3">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2F6CCE16A94E4CB4366633AA1BF7F3" ma:contentTypeVersion="15" ma:contentTypeDescription="Create a new document." ma:contentTypeScope="" ma:versionID="6510a94befa5e53471ddf88d49291d3e">
  <xsd:schema xmlns:xsd="http://www.w3.org/2001/XMLSchema" xmlns:xs="http://www.w3.org/2001/XMLSchema" xmlns:p="http://schemas.microsoft.com/office/2006/metadata/properties" xmlns:ns2="7b028ac6-bd16-44b6-9e9a-f80588afd1e1" xmlns:ns3="a74e58b0-193b-4b1c-86e6-e9b4f1d959a7" targetNamespace="http://schemas.microsoft.com/office/2006/metadata/properties" ma:root="true" ma:fieldsID="980fc17865983b09a7122d17b90efe40" ns2:_="" ns3:_="">
    <xsd:import namespace="7b028ac6-bd16-44b6-9e9a-f80588afd1e1"/>
    <xsd:import namespace="a74e58b0-193b-4b1c-86e6-e9b4f1d959a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Comme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028ac6-bd16-44b6-9e9a-f80588afd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e1345d0-f55a-4f1c-acbf-e986621f7233" ma:termSetId="09814cd3-568e-fe90-9814-8d621ff8fb84" ma:anchorId="fba54fb3-c3e1-fe81-a776-ca4b69148c4d" ma:open="true" ma:isKeyword="false">
      <xsd:complexType>
        <xsd:sequence>
          <xsd:element ref="pc:Terms" minOccurs="0" maxOccurs="1"/>
        </xsd:sequence>
      </xsd:complexType>
    </xsd:element>
    <xsd:element name="Comments" ma:index="20" nillable="true" ma:displayName="Comments" ma:format="Dropdown" ma:internalName="Comments">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4e58b0-193b-4b1c-86e6-e9b4f1d959a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a312b64-2786-460b-95b1-285847fa0baf}" ma:internalName="TaxCatchAll" ma:showField="CatchAllData" ma:web="a74e58b0-193b-4b1c-86e6-e9b4f1d959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4e58b0-193b-4b1c-86e6-e9b4f1d959a7" xsi:nil="true"/>
    <lcf76f155ced4ddcb4097134ff3c332f xmlns="7b028ac6-bd16-44b6-9e9a-f80588afd1e1">
      <Terms xmlns="http://schemas.microsoft.com/office/infopath/2007/PartnerControls"/>
    </lcf76f155ced4ddcb4097134ff3c332f>
    <Comments xmlns="7b028ac6-bd16-44b6-9e9a-f80588afd1e1" xsi:nil="true"/>
    <SharedWithUsers xmlns="a74e58b0-193b-4b1c-86e6-e9b4f1d959a7">
      <UserInfo>
        <DisplayName>Shantel Powell (GOV)</DisplayName>
        <AccountId>38</AccountId>
        <AccountType/>
      </UserInfo>
    </SharedWithUsers>
  </documentManagement>
</p:properties>
</file>

<file path=customXml/itemProps1.xml><?xml version="1.0" encoding="utf-8"?>
<ds:datastoreItem xmlns:ds="http://schemas.openxmlformats.org/officeDocument/2006/customXml" ds:itemID="{2A4B70B7-2706-4BB0-8202-5A10B56C3E5C}">
  <ds:schemaRefs>
    <ds:schemaRef ds:uri="http://schemas.microsoft.com/sharepoint/v3/contenttype/forms"/>
  </ds:schemaRefs>
</ds:datastoreItem>
</file>

<file path=customXml/itemProps2.xml><?xml version="1.0" encoding="utf-8"?>
<ds:datastoreItem xmlns:ds="http://schemas.openxmlformats.org/officeDocument/2006/customXml" ds:itemID="{9E255F52-3975-41B8-B354-2B72091E8C7B}">
  <ds:schemaRefs>
    <ds:schemaRef ds:uri="7b028ac6-bd16-44b6-9e9a-f80588afd1e1"/>
    <ds:schemaRef ds:uri="a74e58b0-193b-4b1c-86e6-e9b4f1d959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487881C-72CF-4D84-96B2-69A6F91D9F77}">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7b028ac6-bd16-44b6-9e9a-f80588afd1e1"/>
    <ds:schemaRef ds:uri="http://schemas.microsoft.com/office/infopath/2007/PartnerControls"/>
    <ds:schemaRef ds:uri="http://www.w3.org/XML/1998/namespace"/>
    <ds:schemaRef ds:uri="http://schemas.openxmlformats.org/package/2006/metadata/core-properties"/>
    <ds:schemaRef ds:uri="a74e58b0-193b-4b1c-86e6-e9b4f1d959a7"/>
  </ds:schemaRefs>
</ds:datastoreItem>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Widescreen</PresentationFormat>
  <Paragraphs>50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Arial,Sans-Serif</vt:lpstr>
      <vt:lpstr>Calibri</vt:lpstr>
      <vt:lpstr>Light Simple</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Gruver Kathryn W NSA C05 USA CTR</dc:creator>
  <cp:lastModifiedBy>Elizabeth Janos (GOV)</cp:lastModifiedBy>
  <cp:revision>2</cp:revision>
  <cp:lastPrinted>2021-07-07T19:43:48Z</cp:lastPrinted>
  <dcterms:created xsi:type="dcterms:W3CDTF">2021-06-17T14:26:08Z</dcterms:created>
  <dcterms:modified xsi:type="dcterms:W3CDTF">2023-11-29T19:06:35Z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0x0101007A2F6CCE16A94E4CB4366633AA1BF7F3</vt:lpwstr>
  </property>
  <property fmtid="{D5CDD505-2E9C-101B-9397-08002B2CF9AE}" pid="3" name="MediaServiceImageTags">
    <vt:lpwstr/>
  </property>
</Properties>
</file>